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2"/>
  </p:notesMasterIdLst>
  <p:handoutMasterIdLst>
    <p:handoutMasterId r:id="rId103"/>
  </p:handoutMasterIdLst>
  <p:sldIdLst>
    <p:sldId id="256" r:id="rId3"/>
    <p:sldId id="361" r:id="rId4"/>
    <p:sldId id="261" r:id="rId5"/>
    <p:sldId id="257" r:id="rId6"/>
    <p:sldId id="372" r:id="rId7"/>
    <p:sldId id="264" r:id="rId8"/>
    <p:sldId id="265" r:id="rId9"/>
    <p:sldId id="266" r:id="rId10"/>
    <p:sldId id="267" r:id="rId11"/>
    <p:sldId id="268" r:id="rId12"/>
    <p:sldId id="373" r:id="rId13"/>
    <p:sldId id="374" r:id="rId14"/>
    <p:sldId id="269" r:id="rId15"/>
    <p:sldId id="342" r:id="rId16"/>
    <p:sldId id="343" r:id="rId17"/>
    <p:sldId id="344" r:id="rId18"/>
    <p:sldId id="371" r:id="rId19"/>
    <p:sldId id="391" r:id="rId20"/>
    <p:sldId id="262" r:id="rId21"/>
    <p:sldId id="346" r:id="rId22"/>
    <p:sldId id="271" r:id="rId23"/>
    <p:sldId id="272" r:id="rId24"/>
    <p:sldId id="273" r:id="rId25"/>
    <p:sldId id="274" r:id="rId26"/>
    <p:sldId id="375" r:id="rId27"/>
    <p:sldId id="345" r:id="rId28"/>
    <p:sldId id="276" r:id="rId29"/>
    <p:sldId id="376" r:id="rId30"/>
    <p:sldId id="378" r:id="rId31"/>
    <p:sldId id="270" r:id="rId32"/>
    <p:sldId id="260" r:id="rId33"/>
    <p:sldId id="403" r:id="rId34"/>
    <p:sldId id="348" r:id="rId35"/>
    <p:sldId id="279" r:id="rId36"/>
    <p:sldId id="349" r:id="rId37"/>
    <p:sldId id="280" r:id="rId38"/>
    <p:sldId id="389" r:id="rId39"/>
    <p:sldId id="350" r:id="rId40"/>
    <p:sldId id="367" r:id="rId41"/>
    <p:sldId id="368" r:id="rId42"/>
    <p:sldId id="352" r:id="rId43"/>
    <p:sldId id="353" r:id="rId44"/>
    <p:sldId id="369" r:id="rId45"/>
    <p:sldId id="392" r:id="rId46"/>
    <p:sldId id="395" r:id="rId47"/>
    <p:sldId id="404" r:id="rId48"/>
    <p:sldId id="405" r:id="rId49"/>
    <p:sldId id="406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21" r:id="rId64"/>
    <p:sldId id="422" r:id="rId65"/>
    <p:sldId id="423" r:id="rId66"/>
    <p:sldId id="424" r:id="rId67"/>
    <p:sldId id="425" r:id="rId68"/>
    <p:sldId id="426" r:id="rId69"/>
    <p:sldId id="427" r:id="rId70"/>
    <p:sldId id="462" r:id="rId71"/>
    <p:sldId id="463" r:id="rId72"/>
    <p:sldId id="464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  <p:sldId id="442" r:id="rId83"/>
    <p:sldId id="466" r:id="rId84"/>
    <p:sldId id="467" r:id="rId85"/>
    <p:sldId id="445" r:id="rId86"/>
    <p:sldId id="446" r:id="rId87"/>
    <p:sldId id="447" r:id="rId88"/>
    <p:sldId id="448" r:id="rId89"/>
    <p:sldId id="449" r:id="rId90"/>
    <p:sldId id="450" r:id="rId91"/>
    <p:sldId id="451" r:id="rId92"/>
    <p:sldId id="452" r:id="rId93"/>
    <p:sldId id="453" r:id="rId94"/>
    <p:sldId id="454" r:id="rId95"/>
    <p:sldId id="455" r:id="rId96"/>
    <p:sldId id="456" r:id="rId97"/>
    <p:sldId id="457" r:id="rId98"/>
    <p:sldId id="458" r:id="rId99"/>
    <p:sldId id="459" r:id="rId100"/>
    <p:sldId id="402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8000"/>
    <a:srgbClr val="000000"/>
    <a:srgbClr val="FF0066"/>
    <a:srgbClr val="C3D69B"/>
    <a:srgbClr val="F2F2F2"/>
    <a:srgbClr val="CCFF33"/>
    <a:srgbClr val="CCFFCC"/>
    <a:srgbClr val="66FF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6" autoAdjust="0"/>
    <p:restoredTop sz="93508" autoAdjust="0"/>
  </p:normalViewPr>
  <p:slideViewPr>
    <p:cSldViewPr>
      <p:cViewPr varScale="1">
        <p:scale>
          <a:sx n="123" d="100"/>
          <a:sy n="123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39A7B-F881-4CBA-A27A-D59D185D4A0B}" type="doc">
      <dgm:prSet loTypeId="urn:microsoft.com/office/officeart/2005/8/layout/process1" loCatId="process" qsTypeId="urn:microsoft.com/office/officeart/2005/8/quickstyle/simple5" qsCatId="simple" csTypeId="urn:microsoft.com/office/officeart/2005/8/colors/accent6_2" csCatId="accent6" phldr="1"/>
      <dgm:spPr/>
    </dgm:pt>
    <dgm:pt modelId="{0C2BE8F4-F8B7-4B22-BE9E-3ECA986F9BFC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語音編碼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C1377D1-1015-436D-96D1-44DC36BA5223}" type="parTrans" cxnId="{EF2B49E7-B6F8-4B36-A710-7C26B3DE658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722BEB5-864D-4343-AAAD-A946E963281B}" type="sibTrans" cxnId="{EF2B49E7-B6F8-4B36-A710-7C26B3DE658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BE3090C-A65F-4AF2-A0D5-77CD86148295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語意分析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8A6372B-5DF0-4B58-A458-88947121DB55}" type="parTrans" cxnId="{5A81B710-3E32-4FD5-8D04-09C0A03BDF6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E319D15-EEA4-4E1E-BBC4-9EE0A73E2BEC}" type="sibTrans" cxnId="{5A81B710-3E32-4FD5-8D04-09C0A03BDF6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E4D97DE-AAFF-4C5F-904F-288DC403D4B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啟動本機應用或網路服務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F9CA7D6-55EE-47D2-A08C-15CEBF5D9ADD}" type="parTrans" cxnId="{D081E03F-1DE1-4DF2-8244-1331E4310DB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8E44377-1CB8-484D-BE89-E41E6755D84B}" type="sibTrans" cxnId="{D081E03F-1DE1-4DF2-8244-1331E4310DB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9F38244-7E67-4F37-B645-F7A0D4A2AFF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整合結果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呈現給使用者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CD48317-B640-4473-AF2C-7E10C2A3B499}" type="parTrans" cxnId="{8EFCECEE-D1C2-4D73-9F87-E873AB448AB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3CFD468-BA03-46E3-8BEB-B4733A1801C8}" type="sibTrans" cxnId="{8EFCECEE-D1C2-4D73-9F87-E873AB448AB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3065E15-05AD-47C3-BD34-FAD0ADD796BB}" type="pres">
      <dgm:prSet presAssocID="{75B39A7B-F881-4CBA-A27A-D59D185D4A0B}" presName="Name0" presStyleCnt="0">
        <dgm:presLayoutVars>
          <dgm:dir/>
          <dgm:resizeHandles val="exact"/>
        </dgm:presLayoutVars>
      </dgm:prSet>
      <dgm:spPr/>
    </dgm:pt>
    <dgm:pt modelId="{838D721B-07E9-4659-A0ED-43BE783E63C8}" type="pres">
      <dgm:prSet presAssocID="{0C2BE8F4-F8B7-4B22-BE9E-3ECA986F9B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F83E9A-4824-4747-AEFC-02050E206D1E}" type="pres">
      <dgm:prSet presAssocID="{5722BEB5-864D-4343-AAAD-A946E963281B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CCE356C-AAD8-476B-855E-1A45E4975599}" type="pres">
      <dgm:prSet presAssocID="{5722BEB5-864D-4343-AAAD-A946E963281B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E484A6E-B735-4AC1-BCDF-BF569497649C}" type="pres">
      <dgm:prSet presAssocID="{3BE3090C-A65F-4AF2-A0D5-77CD861482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F78A11-58C3-4530-9804-AD460BAD5B06}" type="pres">
      <dgm:prSet presAssocID="{3E319D15-EEA4-4E1E-BBC4-9EE0A73E2BEC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A4450B39-AD6E-49B3-9F1B-E0AFF0C198E6}" type="pres">
      <dgm:prSet presAssocID="{3E319D15-EEA4-4E1E-BBC4-9EE0A73E2BEC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EC0A2AF-215E-4149-B863-542CE1E6638A}" type="pres">
      <dgm:prSet presAssocID="{BE4D97DE-AAFF-4C5F-904F-288DC403D4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264261-272D-4B33-9D1A-8934F6D6F807}" type="pres">
      <dgm:prSet presAssocID="{38E44377-1CB8-484D-BE89-E41E6755D84B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69CDA9F3-84EE-49A9-932D-E7F6AC24A02F}" type="pres">
      <dgm:prSet presAssocID="{38E44377-1CB8-484D-BE89-E41E6755D84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A22C930D-4BB7-41EF-B697-56D7CA455AAE}" type="pres">
      <dgm:prSet presAssocID="{89F38244-7E67-4F37-B645-F7A0D4A2AF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646090-7B62-493B-BCBD-EAA4B499D69E}" type="presOf" srcId="{0C2BE8F4-F8B7-4B22-BE9E-3ECA986F9BFC}" destId="{838D721B-07E9-4659-A0ED-43BE783E63C8}" srcOrd="0" destOrd="0" presId="urn:microsoft.com/office/officeart/2005/8/layout/process1"/>
    <dgm:cxn modelId="{A097873A-A093-4FE0-A937-2F34545D4604}" type="presOf" srcId="{5722BEB5-864D-4343-AAAD-A946E963281B}" destId="{46F83E9A-4824-4747-AEFC-02050E206D1E}" srcOrd="0" destOrd="0" presId="urn:microsoft.com/office/officeart/2005/8/layout/process1"/>
    <dgm:cxn modelId="{65381FA4-D14D-4046-92E8-487DD236C982}" type="presOf" srcId="{89F38244-7E67-4F37-B645-F7A0D4A2AFF9}" destId="{A22C930D-4BB7-41EF-B697-56D7CA455AAE}" srcOrd="0" destOrd="0" presId="urn:microsoft.com/office/officeart/2005/8/layout/process1"/>
    <dgm:cxn modelId="{59217213-0409-4895-922C-27612DB6F099}" type="presOf" srcId="{3E319D15-EEA4-4E1E-BBC4-9EE0A73E2BEC}" destId="{3DF78A11-58C3-4530-9804-AD460BAD5B06}" srcOrd="0" destOrd="0" presId="urn:microsoft.com/office/officeart/2005/8/layout/process1"/>
    <dgm:cxn modelId="{EF2B49E7-B6F8-4B36-A710-7C26B3DE6587}" srcId="{75B39A7B-F881-4CBA-A27A-D59D185D4A0B}" destId="{0C2BE8F4-F8B7-4B22-BE9E-3ECA986F9BFC}" srcOrd="0" destOrd="0" parTransId="{0C1377D1-1015-436D-96D1-44DC36BA5223}" sibTransId="{5722BEB5-864D-4343-AAAD-A946E963281B}"/>
    <dgm:cxn modelId="{D081E03F-1DE1-4DF2-8244-1331E4310DBC}" srcId="{75B39A7B-F881-4CBA-A27A-D59D185D4A0B}" destId="{BE4D97DE-AAFF-4C5F-904F-288DC403D4B3}" srcOrd="2" destOrd="0" parTransId="{0F9CA7D6-55EE-47D2-A08C-15CEBF5D9ADD}" sibTransId="{38E44377-1CB8-484D-BE89-E41E6755D84B}"/>
    <dgm:cxn modelId="{8EFCECEE-D1C2-4D73-9F87-E873AB448ABE}" srcId="{75B39A7B-F881-4CBA-A27A-D59D185D4A0B}" destId="{89F38244-7E67-4F37-B645-F7A0D4A2AFF9}" srcOrd="3" destOrd="0" parTransId="{FCD48317-B640-4473-AF2C-7E10C2A3B499}" sibTransId="{13CFD468-BA03-46E3-8BEB-B4733A1801C8}"/>
    <dgm:cxn modelId="{5A81B710-3E32-4FD5-8D04-09C0A03BDF61}" srcId="{75B39A7B-F881-4CBA-A27A-D59D185D4A0B}" destId="{3BE3090C-A65F-4AF2-A0D5-77CD86148295}" srcOrd="1" destOrd="0" parTransId="{78A6372B-5DF0-4B58-A458-88947121DB55}" sibTransId="{3E319D15-EEA4-4E1E-BBC4-9EE0A73E2BEC}"/>
    <dgm:cxn modelId="{4F394B5C-CFEF-46D1-B89E-0194E0CD69CC}" type="presOf" srcId="{BE4D97DE-AAFF-4C5F-904F-288DC403D4B3}" destId="{0EC0A2AF-215E-4149-B863-542CE1E6638A}" srcOrd="0" destOrd="0" presId="urn:microsoft.com/office/officeart/2005/8/layout/process1"/>
    <dgm:cxn modelId="{AAEC576D-04D1-43B6-9A97-F181E125A53A}" type="presOf" srcId="{75B39A7B-F881-4CBA-A27A-D59D185D4A0B}" destId="{13065E15-05AD-47C3-BD34-FAD0ADD796BB}" srcOrd="0" destOrd="0" presId="urn:microsoft.com/office/officeart/2005/8/layout/process1"/>
    <dgm:cxn modelId="{CB970A62-1626-43CB-8722-EED7BBA5B73A}" type="presOf" srcId="{5722BEB5-864D-4343-AAAD-A946E963281B}" destId="{2CCE356C-AAD8-476B-855E-1A45E4975599}" srcOrd="1" destOrd="0" presId="urn:microsoft.com/office/officeart/2005/8/layout/process1"/>
    <dgm:cxn modelId="{9D6822D7-9B43-4ABD-977D-19ABD76845A7}" type="presOf" srcId="{38E44377-1CB8-484D-BE89-E41E6755D84B}" destId="{69CDA9F3-84EE-49A9-932D-E7F6AC24A02F}" srcOrd="1" destOrd="0" presId="urn:microsoft.com/office/officeart/2005/8/layout/process1"/>
    <dgm:cxn modelId="{0A7E370C-10D7-482B-9788-A8F1A83825CD}" type="presOf" srcId="{3BE3090C-A65F-4AF2-A0D5-77CD86148295}" destId="{1E484A6E-B735-4AC1-BCDF-BF569497649C}" srcOrd="0" destOrd="0" presId="urn:microsoft.com/office/officeart/2005/8/layout/process1"/>
    <dgm:cxn modelId="{3A5F9EB3-84D1-48AC-8D9E-01F112150942}" type="presOf" srcId="{38E44377-1CB8-484D-BE89-E41E6755D84B}" destId="{64264261-272D-4B33-9D1A-8934F6D6F807}" srcOrd="0" destOrd="0" presId="urn:microsoft.com/office/officeart/2005/8/layout/process1"/>
    <dgm:cxn modelId="{8E21012F-845E-432A-AE1C-674C1AF93012}" type="presOf" srcId="{3E319D15-EEA4-4E1E-BBC4-9EE0A73E2BEC}" destId="{A4450B39-AD6E-49B3-9F1B-E0AFF0C198E6}" srcOrd="1" destOrd="0" presId="urn:microsoft.com/office/officeart/2005/8/layout/process1"/>
    <dgm:cxn modelId="{83F05944-B812-46D6-AB18-70865DB40A59}" type="presParOf" srcId="{13065E15-05AD-47C3-BD34-FAD0ADD796BB}" destId="{838D721B-07E9-4659-A0ED-43BE783E63C8}" srcOrd="0" destOrd="0" presId="urn:microsoft.com/office/officeart/2005/8/layout/process1"/>
    <dgm:cxn modelId="{CC73E143-A58F-4E3A-8AD1-F416744E9260}" type="presParOf" srcId="{13065E15-05AD-47C3-BD34-FAD0ADD796BB}" destId="{46F83E9A-4824-4747-AEFC-02050E206D1E}" srcOrd="1" destOrd="0" presId="urn:microsoft.com/office/officeart/2005/8/layout/process1"/>
    <dgm:cxn modelId="{CD513C0E-B373-4702-8928-EB67E33CBC18}" type="presParOf" srcId="{46F83E9A-4824-4747-AEFC-02050E206D1E}" destId="{2CCE356C-AAD8-476B-855E-1A45E4975599}" srcOrd="0" destOrd="0" presId="urn:microsoft.com/office/officeart/2005/8/layout/process1"/>
    <dgm:cxn modelId="{87442113-8C20-43F0-9007-C66323781BD0}" type="presParOf" srcId="{13065E15-05AD-47C3-BD34-FAD0ADD796BB}" destId="{1E484A6E-B735-4AC1-BCDF-BF569497649C}" srcOrd="2" destOrd="0" presId="urn:microsoft.com/office/officeart/2005/8/layout/process1"/>
    <dgm:cxn modelId="{E31FEF4F-58BF-48F1-8FA3-8D35266B8CF5}" type="presParOf" srcId="{13065E15-05AD-47C3-BD34-FAD0ADD796BB}" destId="{3DF78A11-58C3-4530-9804-AD460BAD5B06}" srcOrd="3" destOrd="0" presId="urn:microsoft.com/office/officeart/2005/8/layout/process1"/>
    <dgm:cxn modelId="{7ADBC615-7129-4675-B3A2-1B0E9ECC9282}" type="presParOf" srcId="{3DF78A11-58C3-4530-9804-AD460BAD5B06}" destId="{A4450B39-AD6E-49B3-9F1B-E0AFF0C198E6}" srcOrd="0" destOrd="0" presId="urn:microsoft.com/office/officeart/2005/8/layout/process1"/>
    <dgm:cxn modelId="{FF8DA40F-D132-4CA3-9485-0CA01277F3F9}" type="presParOf" srcId="{13065E15-05AD-47C3-BD34-FAD0ADD796BB}" destId="{0EC0A2AF-215E-4149-B863-542CE1E6638A}" srcOrd="4" destOrd="0" presId="urn:microsoft.com/office/officeart/2005/8/layout/process1"/>
    <dgm:cxn modelId="{BE1A597E-D938-4ABD-92B7-DF0E6AAE52D0}" type="presParOf" srcId="{13065E15-05AD-47C3-BD34-FAD0ADD796BB}" destId="{64264261-272D-4B33-9D1A-8934F6D6F807}" srcOrd="5" destOrd="0" presId="urn:microsoft.com/office/officeart/2005/8/layout/process1"/>
    <dgm:cxn modelId="{99A08BC2-3869-4929-8BBB-4E619DD05D02}" type="presParOf" srcId="{64264261-272D-4B33-9D1A-8934F6D6F807}" destId="{69CDA9F3-84EE-49A9-932D-E7F6AC24A02F}" srcOrd="0" destOrd="0" presId="urn:microsoft.com/office/officeart/2005/8/layout/process1"/>
    <dgm:cxn modelId="{E8B141F4-640D-4DBC-869D-24BD49014E7C}" type="presParOf" srcId="{13065E15-05AD-47C3-BD34-FAD0ADD796BB}" destId="{A22C930D-4BB7-41EF-B697-56D7CA455AA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8B0F-8E49-402E-AC67-1600512E4A4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B07E73C-041B-48F4-8C2E-327D841B66F2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真實環境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A80A11A8-E184-477F-84AA-5649489B9088}" type="parTrans" cxnId="{AA11C344-A1F5-4490-A45B-5D3970A52CDA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D567CBDB-5CD8-4CD4-9CBF-D8DFCC27BE60}" type="sibTrans" cxnId="{AA11C344-A1F5-4490-A45B-5D3970A52CDA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FD8A3B8B-972D-441B-8289-F18795D70FCF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虛擬實境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26458DA1-44B3-4C2A-88CF-A72D94AA4368}" type="parTrans" cxnId="{BBDA153C-B8F2-4D94-B66C-4B119F363D91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3A08F228-46C9-4BE0-AC4F-260AC4BB721D}" type="sibTrans" cxnId="{BBDA153C-B8F2-4D94-B66C-4B119F363D91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593F63B1-2085-41F4-A2B8-A0DDE44C9AFC}" type="pres">
      <dgm:prSet presAssocID="{BB128B0F-8E49-402E-AC67-1600512E4A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3D9F443-E221-4452-B5D2-52785BEEB980}" type="pres">
      <dgm:prSet presAssocID="{CB07E73C-041B-48F4-8C2E-327D841B66F2}" presName="arrow" presStyleLbl="node1" presStyleIdx="0" presStyleCnt="2" custScaleY="1001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EEB705-7010-43AC-920E-0A5C043DB1BB}" type="pres">
      <dgm:prSet presAssocID="{FD8A3B8B-972D-441B-8289-F18795D70FC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11C344-A1F5-4490-A45B-5D3970A52CDA}" srcId="{BB128B0F-8E49-402E-AC67-1600512E4A4D}" destId="{CB07E73C-041B-48F4-8C2E-327D841B66F2}" srcOrd="0" destOrd="0" parTransId="{A80A11A8-E184-477F-84AA-5649489B9088}" sibTransId="{D567CBDB-5CD8-4CD4-9CBF-D8DFCC27BE60}"/>
    <dgm:cxn modelId="{3C406EA5-6D66-4878-B7A9-98A0CA812664}" type="presOf" srcId="{CB07E73C-041B-48F4-8C2E-327D841B66F2}" destId="{33D9F443-E221-4452-B5D2-52785BEEB980}" srcOrd="0" destOrd="0" presId="urn:microsoft.com/office/officeart/2005/8/layout/arrow5"/>
    <dgm:cxn modelId="{BBDA153C-B8F2-4D94-B66C-4B119F363D91}" srcId="{BB128B0F-8E49-402E-AC67-1600512E4A4D}" destId="{FD8A3B8B-972D-441B-8289-F18795D70FCF}" srcOrd="1" destOrd="0" parTransId="{26458DA1-44B3-4C2A-88CF-A72D94AA4368}" sibTransId="{3A08F228-46C9-4BE0-AC4F-260AC4BB721D}"/>
    <dgm:cxn modelId="{990789CE-71BA-4BC7-824A-50BF874B48DD}" type="presOf" srcId="{BB128B0F-8E49-402E-AC67-1600512E4A4D}" destId="{593F63B1-2085-41F4-A2B8-A0DDE44C9AFC}" srcOrd="0" destOrd="0" presId="urn:microsoft.com/office/officeart/2005/8/layout/arrow5"/>
    <dgm:cxn modelId="{38DB5F2A-E995-40B8-98D4-88A8024F0423}" type="presOf" srcId="{FD8A3B8B-972D-441B-8289-F18795D70FCF}" destId="{1DEEB705-7010-43AC-920E-0A5C043DB1BB}" srcOrd="0" destOrd="0" presId="urn:microsoft.com/office/officeart/2005/8/layout/arrow5"/>
    <dgm:cxn modelId="{CC08DB14-5F57-4E1E-9CD8-6B8CEAB701AA}" type="presParOf" srcId="{593F63B1-2085-41F4-A2B8-A0DDE44C9AFC}" destId="{33D9F443-E221-4452-B5D2-52785BEEB980}" srcOrd="0" destOrd="0" presId="urn:microsoft.com/office/officeart/2005/8/layout/arrow5"/>
    <dgm:cxn modelId="{CEDBA503-71F1-4EC9-9147-04C1B34842BE}" type="presParOf" srcId="{593F63B1-2085-41F4-A2B8-A0DDE44C9AFC}" destId="{1DEEB705-7010-43AC-920E-0A5C043DB1B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5C0F9-4328-4051-8EAA-7720EC40A33D}" type="doc">
      <dgm:prSet loTypeId="urn:microsoft.com/office/officeart/2005/8/layout/arrow2" loCatId="process" qsTypeId="urn:microsoft.com/office/officeart/2005/8/quickstyle/3d4" qsCatId="3D" csTypeId="urn:microsoft.com/office/officeart/2005/8/colors/accent2_2" csCatId="accent2" phldr="1"/>
      <dgm:spPr/>
    </dgm:pt>
    <dgm:pt modelId="{51BCC9D8-0BED-42E5-9AA9-FC6A4FC3E0D1}">
      <dgm:prSet phldrT="[文字]" custT="1"/>
      <dgm:spPr/>
      <dgm:t>
        <a:bodyPr/>
        <a:lstStyle/>
        <a:p>
          <a:r>
            <a:rPr lang="zh-TW" altLang="en-US" sz="2800" b="1" dirty="0">
              <a:latin typeface="Microsoft JhengHei"/>
              <a:ea typeface="Microsoft JhengHei"/>
              <a:cs typeface="Calibri"/>
            </a:rPr>
            <a:t>前機械時期</a:t>
          </a:r>
        </a:p>
      </dgm:t>
    </dgm:pt>
    <dgm:pt modelId="{4F91EAC9-5617-49ED-AE52-3E3300469765}" type="parTrans" cxnId="{4A3F6F3D-B8DB-483E-BDD2-66DD16DC0036}">
      <dgm:prSet/>
      <dgm:spPr/>
      <dgm:t>
        <a:bodyPr/>
        <a:lstStyle/>
        <a:p>
          <a:endParaRPr lang="zh-TW" altLang="en-US"/>
        </a:p>
      </dgm:t>
    </dgm:pt>
    <dgm:pt modelId="{6C17C7B7-264A-42F1-9881-C3911FB3F1C5}" type="sibTrans" cxnId="{4A3F6F3D-B8DB-483E-BDD2-66DD16DC0036}">
      <dgm:prSet/>
      <dgm:spPr/>
      <dgm:t>
        <a:bodyPr/>
        <a:lstStyle/>
        <a:p>
          <a:endParaRPr lang="zh-TW" altLang="en-US"/>
        </a:p>
      </dgm:t>
    </dgm:pt>
    <dgm:pt modelId="{5AE97ED9-FE6C-4387-9412-8CCD645A0904}">
      <dgm:prSet phldrT="[文字]" custT="1"/>
      <dgm:spPr/>
      <dgm:t>
        <a:bodyPr/>
        <a:lstStyle/>
        <a:p>
          <a:r>
            <a:rPr lang="zh-TW" altLang="en-US" sz="2800" b="1" dirty="0">
              <a:latin typeface="Microsoft JhengHei"/>
              <a:ea typeface="Microsoft JhengHei"/>
              <a:cs typeface="Calibri"/>
            </a:rPr>
            <a:t>電子</a:t>
          </a:r>
          <a:r>
            <a:rPr lang="zh-TW" altLang="en-US" sz="2800" b="1" dirty="0" smtClean="0">
              <a:latin typeface="Microsoft JhengHei"/>
              <a:ea typeface="Microsoft JhengHei"/>
              <a:cs typeface="Calibri"/>
            </a:rPr>
            <a:t>機械時期</a:t>
          </a:r>
          <a:endParaRPr lang="zh-TW" altLang="en-US" sz="2800" b="1" dirty="0">
            <a:latin typeface="Microsoft JhengHei"/>
            <a:ea typeface="Microsoft JhengHei"/>
            <a:cs typeface="Calibri"/>
          </a:endParaRPr>
        </a:p>
      </dgm:t>
    </dgm:pt>
    <dgm:pt modelId="{C31E2B14-2C3C-415F-AD73-BC10F683497B}" type="parTrans" cxnId="{01FC4B18-3E42-4CF4-AF0F-223F8C9748D7}">
      <dgm:prSet/>
      <dgm:spPr/>
      <dgm:t>
        <a:bodyPr/>
        <a:lstStyle/>
        <a:p>
          <a:endParaRPr lang="zh-TW" altLang="en-US"/>
        </a:p>
      </dgm:t>
    </dgm:pt>
    <dgm:pt modelId="{144BBD05-599E-4027-A6A4-6F03EE5ACED3}" type="sibTrans" cxnId="{01FC4B18-3E42-4CF4-AF0F-223F8C9748D7}">
      <dgm:prSet/>
      <dgm:spPr/>
      <dgm:t>
        <a:bodyPr/>
        <a:lstStyle/>
        <a:p>
          <a:endParaRPr lang="zh-TW" altLang="en-US"/>
        </a:p>
      </dgm:t>
    </dgm:pt>
    <dgm:pt modelId="{17511BBA-9875-4F50-8779-5640AE248F9E}">
      <dgm:prSet phldrT="[文字]" custT="1"/>
      <dgm:spPr/>
      <dgm:t>
        <a:bodyPr/>
        <a:lstStyle/>
        <a:p>
          <a:r>
            <a:rPr lang="zh-TW" altLang="en-US" sz="2800" b="1" dirty="0" smtClean="0">
              <a:latin typeface="Microsoft JhengHei"/>
              <a:ea typeface="Microsoft JhengHei"/>
              <a:cs typeface="Calibri"/>
            </a:rPr>
            <a:t>電子時期</a:t>
          </a:r>
          <a:endParaRPr lang="zh-TW" altLang="en-US" sz="2800" b="1" dirty="0">
            <a:latin typeface="Microsoft JhengHei"/>
            <a:ea typeface="Microsoft JhengHei"/>
            <a:cs typeface="Calibri"/>
          </a:endParaRPr>
        </a:p>
      </dgm:t>
    </dgm:pt>
    <dgm:pt modelId="{DB6740F5-3F7D-4F43-BBB9-F98CD34E5D6F}" type="parTrans" cxnId="{5475DED8-9453-44B4-B97B-DA5DC6A36EF3}">
      <dgm:prSet/>
      <dgm:spPr/>
      <dgm:t>
        <a:bodyPr/>
        <a:lstStyle/>
        <a:p>
          <a:endParaRPr lang="zh-TW" altLang="en-US"/>
        </a:p>
      </dgm:t>
    </dgm:pt>
    <dgm:pt modelId="{F26B0485-CE62-4F68-9B3B-173235A59DD0}" type="sibTrans" cxnId="{5475DED8-9453-44B4-B97B-DA5DC6A36EF3}">
      <dgm:prSet/>
      <dgm:spPr/>
      <dgm:t>
        <a:bodyPr/>
        <a:lstStyle/>
        <a:p>
          <a:endParaRPr lang="zh-TW" altLang="en-US"/>
        </a:p>
      </dgm:t>
    </dgm:pt>
    <dgm:pt modelId="{B5D861D6-D37C-4CCF-B211-D1C3F7625047}">
      <dgm:prSet phldrT="[文字]" custT="1"/>
      <dgm:spPr/>
      <dgm:t>
        <a:bodyPr/>
        <a:lstStyle/>
        <a:p>
          <a:r>
            <a:rPr lang="zh-TW" altLang="en-US" sz="2800" b="1" dirty="0" smtClean="0">
              <a:latin typeface="Microsoft JhengHei"/>
              <a:ea typeface="Microsoft JhengHei"/>
              <a:cs typeface="Calibri"/>
            </a:rPr>
            <a:t>機械時期</a:t>
          </a:r>
          <a:endParaRPr lang="zh-TW" altLang="en-US" sz="2800" b="1" dirty="0">
            <a:latin typeface="Microsoft JhengHei"/>
            <a:ea typeface="Microsoft JhengHei"/>
          </a:endParaRPr>
        </a:p>
      </dgm:t>
    </dgm:pt>
    <dgm:pt modelId="{F3C0743F-D31E-43ED-8967-13EE15A7DB36}" type="parTrans" cxnId="{BF480322-201C-406C-B28A-CCD97E364574}">
      <dgm:prSet/>
      <dgm:spPr/>
      <dgm:t>
        <a:bodyPr/>
        <a:lstStyle/>
        <a:p>
          <a:endParaRPr lang="zh-TW" altLang="en-US"/>
        </a:p>
      </dgm:t>
    </dgm:pt>
    <dgm:pt modelId="{AB179478-BD76-41D3-8948-D526DDE1D4A4}" type="sibTrans" cxnId="{BF480322-201C-406C-B28A-CCD97E364574}">
      <dgm:prSet/>
      <dgm:spPr/>
      <dgm:t>
        <a:bodyPr/>
        <a:lstStyle/>
        <a:p>
          <a:endParaRPr lang="zh-TW" altLang="en-US"/>
        </a:p>
      </dgm:t>
    </dgm:pt>
    <dgm:pt modelId="{3BD551E4-936C-4125-A6AE-2A5232AB84E1}" type="pres">
      <dgm:prSet presAssocID="{CAE5C0F9-4328-4051-8EAA-7720EC40A33D}" presName="arrowDiagram" presStyleCnt="0">
        <dgm:presLayoutVars>
          <dgm:chMax val="5"/>
          <dgm:dir/>
          <dgm:resizeHandles val="exact"/>
        </dgm:presLayoutVars>
      </dgm:prSet>
      <dgm:spPr/>
    </dgm:pt>
    <dgm:pt modelId="{BC8E8BB1-3C4E-424A-9132-3B6CF5C1D48B}" type="pres">
      <dgm:prSet presAssocID="{CAE5C0F9-4328-4051-8EAA-7720EC40A33D}" presName="arrow" presStyleLbl="bgShp" presStyleIdx="0" presStyleCnt="1" custLinFactNeighborX="1466" custLinFactNeighborY="-136"/>
      <dgm:spPr/>
      <dgm:t>
        <a:bodyPr/>
        <a:lstStyle/>
        <a:p>
          <a:endParaRPr lang="zh-TW" altLang="en-US"/>
        </a:p>
      </dgm:t>
    </dgm:pt>
    <dgm:pt modelId="{A06B2745-8C02-42AD-AB68-A1A956BE9D87}" type="pres">
      <dgm:prSet presAssocID="{CAE5C0F9-4328-4051-8EAA-7720EC40A33D}" presName="arrowDiagram4" presStyleCnt="0"/>
      <dgm:spPr/>
    </dgm:pt>
    <dgm:pt modelId="{5312D836-BC2F-4403-8C7E-E7E89059420F}" type="pres">
      <dgm:prSet presAssocID="{51BCC9D8-0BED-42E5-9AA9-FC6A4FC3E0D1}" presName="bullet4a" presStyleLbl="node1" presStyleIdx="0" presStyleCnt="4" custLinFactNeighborX="-29609" custLinFactNeighborY="91144"/>
      <dgm:spPr/>
    </dgm:pt>
    <dgm:pt modelId="{F51A0B85-B71B-4D9E-8001-AB9C3807DDDD}" type="pres">
      <dgm:prSet presAssocID="{51BCC9D8-0BED-42E5-9AA9-FC6A4FC3E0D1}" presName="textBox4a" presStyleLbl="revTx" presStyleIdx="0" presStyleCnt="4" custScaleX="216427" custScaleY="49364" custLinFactNeighborX="53137" custLinFactNeighborY="-15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113B34-4B95-4667-8BC6-0711DDEE1A4E}" type="pres">
      <dgm:prSet presAssocID="{B5D861D6-D37C-4CCF-B211-D1C3F7625047}" presName="bullet4b" presStyleLbl="node1" presStyleIdx="1" presStyleCnt="4" custLinFactNeighborX="-14063" custLinFactNeighborY="30468"/>
      <dgm:spPr/>
    </dgm:pt>
    <dgm:pt modelId="{87463287-9789-460E-AF7A-EFFD57005821}" type="pres">
      <dgm:prSet presAssocID="{B5D861D6-D37C-4CCF-B211-D1C3F7625047}" presName="textBox4b" presStyleLbl="revTx" presStyleIdx="1" presStyleCnt="4" custScaleX="233225" custScaleY="66289" custLinFactNeighborX="64190" custLinFactNeighborY="-131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5293F1-81CB-4F07-93E7-EEB3F63BE264}" type="pres">
      <dgm:prSet presAssocID="{5AE97ED9-FE6C-4387-9412-8CCD645A0904}" presName="bullet4c" presStyleLbl="node1" presStyleIdx="2" presStyleCnt="4" custLinFactNeighborX="-20616" custLinFactNeighborY="18167"/>
      <dgm:spPr/>
    </dgm:pt>
    <dgm:pt modelId="{E12EE04C-83CD-4328-8135-6881BB3F292C}" type="pres">
      <dgm:prSet presAssocID="{5AE97ED9-FE6C-4387-9412-8CCD645A0904}" presName="textBox4c" presStyleLbl="revTx" presStyleIdx="2" presStyleCnt="4" custScaleX="212816" custScaleY="55571" custLinFactNeighborX="49817" custLinFactNeighborY="-17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C7FEFF-1391-46D1-AA96-66EAAE24E37F}" type="pres">
      <dgm:prSet presAssocID="{17511BBA-9875-4F50-8779-5640AE248F9E}" presName="bullet4d" presStyleLbl="node1" presStyleIdx="3" presStyleCnt="4" custLinFactNeighborX="40686"/>
      <dgm:spPr/>
    </dgm:pt>
    <dgm:pt modelId="{8F3D7322-68C6-47D8-92DD-26DDCDC2BE92}" type="pres">
      <dgm:prSet presAssocID="{17511BBA-9875-4F50-8779-5640AE248F9E}" presName="textBox4d" presStyleLbl="revTx" presStyleIdx="3" presStyleCnt="4" custScaleX="144896" custLinFactNeighborX="366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DF0E0BF-99E2-4BEA-9398-40B295DDF048}" type="presOf" srcId="{CAE5C0F9-4328-4051-8EAA-7720EC40A33D}" destId="{3BD551E4-936C-4125-A6AE-2A5232AB84E1}" srcOrd="0" destOrd="0" presId="urn:microsoft.com/office/officeart/2005/8/layout/arrow2"/>
    <dgm:cxn modelId="{01FC4B18-3E42-4CF4-AF0F-223F8C9748D7}" srcId="{CAE5C0F9-4328-4051-8EAA-7720EC40A33D}" destId="{5AE97ED9-FE6C-4387-9412-8CCD645A0904}" srcOrd="2" destOrd="0" parTransId="{C31E2B14-2C3C-415F-AD73-BC10F683497B}" sibTransId="{144BBD05-599E-4027-A6A4-6F03EE5ACED3}"/>
    <dgm:cxn modelId="{4A3F6F3D-B8DB-483E-BDD2-66DD16DC0036}" srcId="{CAE5C0F9-4328-4051-8EAA-7720EC40A33D}" destId="{51BCC9D8-0BED-42E5-9AA9-FC6A4FC3E0D1}" srcOrd="0" destOrd="0" parTransId="{4F91EAC9-5617-49ED-AE52-3E3300469765}" sibTransId="{6C17C7B7-264A-42F1-9881-C3911FB3F1C5}"/>
    <dgm:cxn modelId="{85A72B74-3358-4EC3-BA8C-1DAE6CD616E6}" type="presOf" srcId="{5AE97ED9-FE6C-4387-9412-8CCD645A0904}" destId="{E12EE04C-83CD-4328-8135-6881BB3F292C}" srcOrd="0" destOrd="0" presId="urn:microsoft.com/office/officeart/2005/8/layout/arrow2"/>
    <dgm:cxn modelId="{79A641CE-A96B-4879-B022-01D4D4DED994}" type="presOf" srcId="{17511BBA-9875-4F50-8779-5640AE248F9E}" destId="{8F3D7322-68C6-47D8-92DD-26DDCDC2BE92}" srcOrd="0" destOrd="0" presId="urn:microsoft.com/office/officeart/2005/8/layout/arrow2"/>
    <dgm:cxn modelId="{460F7B84-6E52-46D4-A123-E07146E6C0D1}" type="presOf" srcId="{B5D861D6-D37C-4CCF-B211-D1C3F7625047}" destId="{87463287-9789-460E-AF7A-EFFD57005821}" srcOrd="0" destOrd="0" presId="urn:microsoft.com/office/officeart/2005/8/layout/arrow2"/>
    <dgm:cxn modelId="{BF480322-201C-406C-B28A-CCD97E364574}" srcId="{CAE5C0F9-4328-4051-8EAA-7720EC40A33D}" destId="{B5D861D6-D37C-4CCF-B211-D1C3F7625047}" srcOrd="1" destOrd="0" parTransId="{F3C0743F-D31E-43ED-8967-13EE15A7DB36}" sibTransId="{AB179478-BD76-41D3-8948-D526DDE1D4A4}"/>
    <dgm:cxn modelId="{52AE38C6-0E20-4FD4-BE68-9E316A40FF6A}" type="presOf" srcId="{51BCC9D8-0BED-42E5-9AA9-FC6A4FC3E0D1}" destId="{F51A0B85-B71B-4D9E-8001-AB9C3807DDDD}" srcOrd="0" destOrd="0" presId="urn:microsoft.com/office/officeart/2005/8/layout/arrow2"/>
    <dgm:cxn modelId="{5475DED8-9453-44B4-B97B-DA5DC6A36EF3}" srcId="{CAE5C0F9-4328-4051-8EAA-7720EC40A33D}" destId="{17511BBA-9875-4F50-8779-5640AE248F9E}" srcOrd="3" destOrd="0" parTransId="{DB6740F5-3F7D-4F43-BBB9-F98CD34E5D6F}" sibTransId="{F26B0485-CE62-4F68-9B3B-173235A59DD0}"/>
    <dgm:cxn modelId="{F88F92D7-4E5C-4204-B290-75E2B6FB27DF}" type="presParOf" srcId="{3BD551E4-936C-4125-A6AE-2A5232AB84E1}" destId="{BC8E8BB1-3C4E-424A-9132-3B6CF5C1D48B}" srcOrd="0" destOrd="0" presId="urn:microsoft.com/office/officeart/2005/8/layout/arrow2"/>
    <dgm:cxn modelId="{F1A441D9-0D4F-42D5-AFA6-FB014B1EC5A7}" type="presParOf" srcId="{3BD551E4-936C-4125-A6AE-2A5232AB84E1}" destId="{A06B2745-8C02-42AD-AB68-A1A956BE9D87}" srcOrd="1" destOrd="0" presId="urn:microsoft.com/office/officeart/2005/8/layout/arrow2"/>
    <dgm:cxn modelId="{9FF086B7-4323-4892-97E1-85728DC03775}" type="presParOf" srcId="{A06B2745-8C02-42AD-AB68-A1A956BE9D87}" destId="{5312D836-BC2F-4403-8C7E-E7E89059420F}" srcOrd="0" destOrd="0" presId="urn:microsoft.com/office/officeart/2005/8/layout/arrow2"/>
    <dgm:cxn modelId="{27F9EBDE-AD9A-4A2E-A09B-A071424DE601}" type="presParOf" srcId="{A06B2745-8C02-42AD-AB68-A1A956BE9D87}" destId="{F51A0B85-B71B-4D9E-8001-AB9C3807DDDD}" srcOrd="1" destOrd="0" presId="urn:microsoft.com/office/officeart/2005/8/layout/arrow2"/>
    <dgm:cxn modelId="{AB3FB88E-1B8A-497B-97AB-63E6A7B282CD}" type="presParOf" srcId="{A06B2745-8C02-42AD-AB68-A1A956BE9D87}" destId="{9A113B34-4B95-4667-8BC6-0711DDEE1A4E}" srcOrd="2" destOrd="0" presId="urn:microsoft.com/office/officeart/2005/8/layout/arrow2"/>
    <dgm:cxn modelId="{2955DFC4-24B0-4F9D-ACF6-9F9C8FAB453D}" type="presParOf" srcId="{A06B2745-8C02-42AD-AB68-A1A956BE9D87}" destId="{87463287-9789-460E-AF7A-EFFD57005821}" srcOrd="3" destOrd="0" presId="urn:microsoft.com/office/officeart/2005/8/layout/arrow2"/>
    <dgm:cxn modelId="{6C3ECBF5-03D8-44D1-929E-71932E9715BE}" type="presParOf" srcId="{A06B2745-8C02-42AD-AB68-A1A956BE9D87}" destId="{755293F1-81CB-4F07-93E7-EEB3F63BE264}" srcOrd="4" destOrd="0" presId="urn:microsoft.com/office/officeart/2005/8/layout/arrow2"/>
    <dgm:cxn modelId="{4055332A-9265-4167-BFE5-D6C43D91882A}" type="presParOf" srcId="{A06B2745-8C02-42AD-AB68-A1A956BE9D87}" destId="{E12EE04C-83CD-4328-8135-6881BB3F292C}" srcOrd="5" destOrd="0" presId="urn:microsoft.com/office/officeart/2005/8/layout/arrow2"/>
    <dgm:cxn modelId="{6945E895-9BEC-4488-AA81-D6438C453B0C}" type="presParOf" srcId="{A06B2745-8C02-42AD-AB68-A1A956BE9D87}" destId="{71C7FEFF-1391-46D1-AA96-66EAAE24E37F}" srcOrd="6" destOrd="0" presId="urn:microsoft.com/office/officeart/2005/8/layout/arrow2"/>
    <dgm:cxn modelId="{F5D3F53D-C1BB-4606-A0D3-E0DE936F8A52}" type="presParOf" srcId="{A06B2745-8C02-42AD-AB68-A1A956BE9D87}" destId="{8F3D7322-68C6-47D8-92DD-26DDCDC2BE9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8D6352-10E0-4C22-9A26-EE2DDA420098}" type="doc">
      <dgm:prSet loTypeId="urn:microsoft.com/office/officeart/2005/8/layout/hProcess11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4736F2FD-7B31-4FB9-8624-4133A29E5857}">
      <dgm:prSet phldrT="[文字]" custT="1"/>
      <dgm:spPr/>
      <dgm:t>
        <a:bodyPr/>
        <a:lstStyle/>
        <a:p>
          <a:endParaRPr lang="zh-TW" altLang="en-US" sz="2000" b="1" dirty="0">
            <a:latin typeface="Microsoft JhengHei"/>
            <a:ea typeface="Microsoft JhengHei"/>
          </a:endParaRPr>
        </a:p>
      </dgm:t>
    </dgm:pt>
    <dgm:pt modelId="{B2E78BA7-1CE7-4CFE-B3EB-C3C8C622642D}" type="parTrans" cxnId="{09FD7983-EB0A-4EA8-8804-2E39DB6AFB35}">
      <dgm:prSet/>
      <dgm:spPr/>
      <dgm:t>
        <a:bodyPr/>
        <a:lstStyle/>
        <a:p>
          <a:endParaRPr lang="zh-TW" altLang="en-US" sz="2400"/>
        </a:p>
      </dgm:t>
    </dgm:pt>
    <dgm:pt modelId="{F63F44E0-D748-41CA-8109-2A4A50B1F952}" type="sibTrans" cxnId="{09FD7983-EB0A-4EA8-8804-2E39DB6AFB35}">
      <dgm:prSet/>
      <dgm:spPr/>
      <dgm:t>
        <a:bodyPr/>
        <a:lstStyle/>
        <a:p>
          <a:endParaRPr lang="zh-TW" altLang="en-US" sz="2400"/>
        </a:p>
      </dgm:t>
    </dgm:pt>
    <dgm:pt modelId="{447C6DED-6E97-4437-AB73-7CBFD819BC74}">
      <dgm:prSet phldrT="[文字]" custT="1"/>
      <dgm:spPr/>
      <dgm:t>
        <a:bodyPr/>
        <a:lstStyle/>
        <a:p>
          <a:endParaRPr lang="zh-TW" altLang="en-US" sz="2000" b="1" dirty="0">
            <a:latin typeface="Microsoft JhengHei"/>
            <a:ea typeface="Microsoft JhengHei"/>
          </a:endParaRPr>
        </a:p>
      </dgm:t>
    </dgm:pt>
    <dgm:pt modelId="{180AE3E7-6283-4E4D-AAF7-39CB6E48C514}" type="parTrans" cxnId="{297FECF3-C575-492E-962A-3EB0C7B7F9FE}">
      <dgm:prSet/>
      <dgm:spPr/>
      <dgm:t>
        <a:bodyPr/>
        <a:lstStyle/>
        <a:p>
          <a:endParaRPr lang="zh-TW" altLang="en-US" sz="2400"/>
        </a:p>
      </dgm:t>
    </dgm:pt>
    <dgm:pt modelId="{637C1A45-8AC2-41EB-BECA-E38A12BC771F}" type="sibTrans" cxnId="{297FECF3-C575-492E-962A-3EB0C7B7F9FE}">
      <dgm:prSet/>
      <dgm:spPr/>
      <dgm:t>
        <a:bodyPr/>
        <a:lstStyle/>
        <a:p>
          <a:endParaRPr lang="zh-TW" altLang="en-US" sz="2400"/>
        </a:p>
      </dgm:t>
    </dgm:pt>
    <dgm:pt modelId="{2ED204D0-4CBB-4583-8EF9-F17E4C92F14F}">
      <dgm:prSet phldrT="[文字]" custT="1"/>
      <dgm:spPr/>
      <dgm:t>
        <a:bodyPr/>
        <a:lstStyle/>
        <a:p>
          <a:endParaRPr lang="zh-TW" altLang="en-US" sz="2000" dirty="0"/>
        </a:p>
      </dgm:t>
    </dgm:pt>
    <dgm:pt modelId="{E2DEF368-4C5F-4B7C-9065-5129750CA63F}" type="parTrans" cxnId="{CC76B3DE-D5C5-4EA7-A9F7-FFF45AA97D69}">
      <dgm:prSet/>
      <dgm:spPr/>
      <dgm:t>
        <a:bodyPr/>
        <a:lstStyle/>
        <a:p>
          <a:endParaRPr lang="zh-TW" altLang="en-US" sz="2400"/>
        </a:p>
      </dgm:t>
    </dgm:pt>
    <dgm:pt modelId="{C7D5DF57-3B52-4CEE-AE5B-96082610DDB5}" type="sibTrans" cxnId="{CC76B3DE-D5C5-4EA7-A9F7-FFF45AA97D69}">
      <dgm:prSet/>
      <dgm:spPr/>
      <dgm:t>
        <a:bodyPr/>
        <a:lstStyle/>
        <a:p>
          <a:endParaRPr lang="zh-TW" altLang="en-US" sz="2400"/>
        </a:p>
      </dgm:t>
    </dgm:pt>
    <dgm:pt modelId="{2BFC3860-FBCC-4239-A398-9A3E14268C1C}">
      <dgm:prSet phldrT="[文字]" custT="1"/>
      <dgm:spPr/>
      <dgm:t>
        <a:bodyPr/>
        <a:lstStyle/>
        <a:p>
          <a:endParaRPr lang="zh-TW" altLang="en-US" sz="2000" b="1" dirty="0">
            <a:latin typeface="Microsoft JhengHei"/>
            <a:ea typeface="Microsoft JhengHei"/>
          </a:endParaRPr>
        </a:p>
      </dgm:t>
    </dgm:pt>
    <dgm:pt modelId="{ECD65A50-5A1D-4E42-B95D-DED427C95A3C}" type="sibTrans" cxnId="{76CFA202-75ED-47BE-B26C-71A540AD3CA8}">
      <dgm:prSet/>
      <dgm:spPr/>
      <dgm:t>
        <a:bodyPr/>
        <a:lstStyle/>
        <a:p>
          <a:endParaRPr lang="zh-TW" altLang="en-US" sz="2400"/>
        </a:p>
      </dgm:t>
    </dgm:pt>
    <dgm:pt modelId="{290848B6-CF20-4B6F-8656-46121572AD53}" type="parTrans" cxnId="{76CFA202-75ED-47BE-B26C-71A540AD3CA8}">
      <dgm:prSet/>
      <dgm:spPr/>
      <dgm:t>
        <a:bodyPr/>
        <a:lstStyle/>
        <a:p>
          <a:endParaRPr lang="zh-TW" altLang="en-US" sz="2400"/>
        </a:p>
      </dgm:t>
    </dgm:pt>
    <dgm:pt modelId="{B6835CDD-6CA2-4C3E-A84C-4BD96882E2D8}" type="pres">
      <dgm:prSet presAssocID="{4A8D6352-10E0-4C22-9A26-EE2DDA4200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0188FC-BC95-45AB-875C-6F46AEF79D57}" type="pres">
      <dgm:prSet presAssocID="{4A8D6352-10E0-4C22-9A26-EE2DDA420098}" presName="arrow" presStyleLbl="bgShp" presStyleIdx="0" presStyleCnt="1"/>
      <dgm:spPr/>
      <dgm:t>
        <a:bodyPr/>
        <a:lstStyle/>
        <a:p>
          <a:endParaRPr lang="zh-TW" altLang="en-US"/>
        </a:p>
      </dgm:t>
    </dgm:pt>
    <dgm:pt modelId="{47EA93D3-2ABD-4006-854B-4CCEF231B9F3}" type="pres">
      <dgm:prSet presAssocID="{4A8D6352-10E0-4C22-9A26-EE2DDA420098}" presName="points" presStyleCnt="0"/>
      <dgm:spPr/>
      <dgm:t>
        <a:bodyPr/>
        <a:lstStyle/>
        <a:p>
          <a:endParaRPr lang="zh-TW" altLang="en-US"/>
        </a:p>
      </dgm:t>
    </dgm:pt>
    <dgm:pt modelId="{EF22D0CB-5AFF-4996-8A65-3B751D791B4D}" type="pres">
      <dgm:prSet presAssocID="{4736F2FD-7B31-4FB9-8624-4133A29E5857}" presName="compositeA" presStyleCnt="0"/>
      <dgm:spPr/>
      <dgm:t>
        <a:bodyPr/>
        <a:lstStyle/>
        <a:p>
          <a:endParaRPr lang="zh-TW" altLang="en-US"/>
        </a:p>
      </dgm:t>
    </dgm:pt>
    <dgm:pt modelId="{99970FD9-8294-4E77-A511-19437CCC6BAD}" type="pres">
      <dgm:prSet presAssocID="{4736F2FD-7B31-4FB9-8624-4133A29E5857}" presName="textA" presStyleLbl="revTx" presStyleIdx="0" presStyleCnt="4" custScaleX="543960" custLinFactNeighborX="-486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EF44FA-4333-4EE2-870B-AF7E64CEB86B}" type="pres">
      <dgm:prSet presAssocID="{4736F2FD-7B31-4FB9-8624-4133A29E5857}" presName="circleA" presStyleLbl="node1" presStyleIdx="0" presStyleCnt="4"/>
      <dgm:spPr/>
      <dgm:t>
        <a:bodyPr/>
        <a:lstStyle/>
        <a:p>
          <a:endParaRPr lang="zh-TW" altLang="en-US"/>
        </a:p>
      </dgm:t>
    </dgm:pt>
    <dgm:pt modelId="{A3DEC9DA-D4DE-46C2-82AF-2249CEF1609B}" type="pres">
      <dgm:prSet presAssocID="{4736F2FD-7B31-4FB9-8624-4133A29E5857}" presName="spaceA" presStyleCnt="0"/>
      <dgm:spPr/>
      <dgm:t>
        <a:bodyPr/>
        <a:lstStyle/>
        <a:p>
          <a:endParaRPr lang="zh-TW" altLang="en-US"/>
        </a:p>
      </dgm:t>
    </dgm:pt>
    <dgm:pt modelId="{31F4A194-9757-4E91-B64C-6751BDD80E36}" type="pres">
      <dgm:prSet presAssocID="{F63F44E0-D748-41CA-8109-2A4A50B1F952}" presName="space" presStyleCnt="0"/>
      <dgm:spPr/>
      <dgm:t>
        <a:bodyPr/>
        <a:lstStyle/>
        <a:p>
          <a:endParaRPr lang="zh-TW" altLang="en-US"/>
        </a:p>
      </dgm:t>
    </dgm:pt>
    <dgm:pt modelId="{4ED97EC9-D8FC-4EEC-A4D1-4DCB0F0ECBAE}" type="pres">
      <dgm:prSet presAssocID="{2ED204D0-4CBB-4583-8EF9-F17E4C92F14F}" presName="compositeB" presStyleCnt="0"/>
      <dgm:spPr/>
      <dgm:t>
        <a:bodyPr/>
        <a:lstStyle/>
        <a:p>
          <a:endParaRPr lang="zh-TW" altLang="en-US"/>
        </a:p>
      </dgm:t>
    </dgm:pt>
    <dgm:pt modelId="{8ADB2696-903A-46DD-A5F0-7394FB41865A}" type="pres">
      <dgm:prSet presAssocID="{2ED204D0-4CBB-4583-8EF9-F17E4C92F14F}" presName="textB" presStyleLbl="revTx" presStyleIdx="1" presStyleCnt="4" custScaleX="6243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C331FB-133B-41F7-B949-5CE8591B783E}" type="pres">
      <dgm:prSet presAssocID="{2ED204D0-4CBB-4583-8EF9-F17E4C92F14F}" presName="circleB" presStyleLbl="node1" presStyleIdx="1" presStyleCnt="4"/>
      <dgm:spPr/>
      <dgm:t>
        <a:bodyPr/>
        <a:lstStyle/>
        <a:p>
          <a:endParaRPr lang="zh-TW" altLang="en-US"/>
        </a:p>
      </dgm:t>
    </dgm:pt>
    <dgm:pt modelId="{D27F84A8-F67C-48E6-BEF1-F38ADC656AEC}" type="pres">
      <dgm:prSet presAssocID="{2ED204D0-4CBB-4583-8EF9-F17E4C92F14F}" presName="spaceB" presStyleCnt="0"/>
      <dgm:spPr/>
      <dgm:t>
        <a:bodyPr/>
        <a:lstStyle/>
        <a:p>
          <a:endParaRPr lang="zh-TW" altLang="en-US"/>
        </a:p>
      </dgm:t>
    </dgm:pt>
    <dgm:pt modelId="{8DD92BEE-231D-4144-9B8E-59DD7BAC2636}" type="pres">
      <dgm:prSet presAssocID="{C7D5DF57-3B52-4CEE-AE5B-96082610DDB5}" presName="space" presStyleCnt="0"/>
      <dgm:spPr/>
      <dgm:t>
        <a:bodyPr/>
        <a:lstStyle/>
        <a:p>
          <a:endParaRPr lang="zh-TW" altLang="en-US"/>
        </a:p>
      </dgm:t>
    </dgm:pt>
    <dgm:pt modelId="{6F6AFD31-1B94-4AEF-825D-0AFB3FF60188}" type="pres">
      <dgm:prSet presAssocID="{447C6DED-6E97-4437-AB73-7CBFD819BC74}" presName="compositeA" presStyleCnt="0"/>
      <dgm:spPr/>
      <dgm:t>
        <a:bodyPr/>
        <a:lstStyle/>
        <a:p>
          <a:endParaRPr lang="zh-TW" altLang="en-US"/>
        </a:p>
      </dgm:t>
    </dgm:pt>
    <dgm:pt modelId="{E8B218EA-9A6E-48C1-AB38-63200F231C24}" type="pres">
      <dgm:prSet presAssocID="{447C6DED-6E97-4437-AB73-7CBFD819BC74}" presName="textA" presStyleLbl="revTx" presStyleIdx="2" presStyleCnt="4" custScaleX="5663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562061-E811-44B8-B6B3-649E660C778E}" type="pres">
      <dgm:prSet presAssocID="{447C6DED-6E97-4437-AB73-7CBFD819BC74}" presName="circleA" presStyleLbl="node1" presStyleIdx="2" presStyleCnt="4"/>
      <dgm:spPr/>
      <dgm:t>
        <a:bodyPr/>
        <a:lstStyle/>
        <a:p>
          <a:endParaRPr lang="zh-TW" altLang="en-US"/>
        </a:p>
      </dgm:t>
    </dgm:pt>
    <dgm:pt modelId="{2C8C340B-DE72-42D8-9CE4-7917968D8BBB}" type="pres">
      <dgm:prSet presAssocID="{447C6DED-6E97-4437-AB73-7CBFD819BC74}" presName="spaceA" presStyleCnt="0"/>
      <dgm:spPr/>
      <dgm:t>
        <a:bodyPr/>
        <a:lstStyle/>
        <a:p>
          <a:endParaRPr lang="zh-TW" altLang="en-US"/>
        </a:p>
      </dgm:t>
    </dgm:pt>
    <dgm:pt modelId="{83691F28-5744-4485-AEFD-1B7C2601A424}" type="pres">
      <dgm:prSet presAssocID="{637C1A45-8AC2-41EB-BECA-E38A12BC771F}" presName="space" presStyleCnt="0"/>
      <dgm:spPr/>
      <dgm:t>
        <a:bodyPr/>
        <a:lstStyle/>
        <a:p>
          <a:endParaRPr lang="zh-TW" altLang="en-US"/>
        </a:p>
      </dgm:t>
    </dgm:pt>
    <dgm:pt modelId="{58D60E76-2684-4A9B-BFF7-B091B3AD88E2}" type="pres">
      <dgm:prSet presAssocID="{2BFC3860-FBCC-4239-A398-9A3E14268C1C}" presName="compositeB" presStyleCnt="0"/>
      <dgm:spPr/>
      <dgm:t>
        <a:bodyPr/>
        <a:lstStyle/>
        <a:p>
          <a:endParaRPr lang="zh-TW" altLang="en-US"/>
        </a:p>
      </dgm:t>
    </dgm:pt>
    <dgm:pt modelId="{84389F22-5BCB-4DD8-98C1-8C5B2356109F}" type="pres">
      <dgm:prSet presAssocID="{2BFC3860-FBCC-4239-A398-9A3E14268C1C}" presName="textB" presStyleLbl="revTx" presStyleIdx="3" presStyleCnt="4" custScaleX="265467" custLinFactNeighborY="-59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480E48-9F95-4523-A7A9-279FC65BBEA6}" type="pres">
      <dgm:prSet presAssocID="{2BFC3860-FBCC-4239-A398-9A3E14268C1C}" presName="circleB" presStyleLbl="node1" presStyleIdx="3" presStyleCnt="4"/>
      <dgm:spPr/>
      <dgm:t>
        <a:bodyPr/>
        <a:lstStyle/>
        <a:p>
          <a:endParaRPr lang="zh-TW" altLang="en-US"/>
        </a:p>
      </dgm:t>
    </dgm:pt>
    <dgm:pt modelId="{B9375895-2E94-4A05-929B-66A6F42DE3AB}" type="pres">
      <dgm:prSet presAssocID="{2BFC3860-FBCC-4239-A398-9A3E14268C1C}" presName="spaceB" presStyleCnt="0"/>
      <dgm:spPr/>
      <dgm:t>
        <a:bodyPr/>
        <a:lstStyle/>
        <a:p>
          <a:endParaRPr lang="zh-TW" altLang="en-US"/>
        </a:p>
      </dgm:t>
    </dgm:pt>
  </dgm:ptLst>
  <dgm:cxnLst>
    <dgm:cxn modelId="{568CD04C-BDEF-4875-901D-912CE54F93BA}" type="presOf" srcId="{2BFC3860-FBCC-4239-A398-9A3E14268C1C}" destId="{84389F22-5BCB-4DD8-98C1-8C5B2356109F}" srcOrd="0" destOrd="0" presId="urn:microsoft.com/office/officeart/2005/8/layout/hProcess11"/>
    <dgm:cxn modelId="{09FD7983-EB0A-4EA8-8804-2E39DB6AFB35}" srcId="{4A8D6352-10E0-4C22-9A26-EE2DDA420098}" destId="{4736F2FD-7B31-4FB9-8624-4133A29E5857}" srcOrd="0" destOrd="0" parTransId="{B2E78BA7-1CE7-4CFE-B3EB-C3C8C622642D}" sibTransId="{F63F44E0-D748-41CA-8109-2A4A50B1F952}"/>
    <dgm:cxn modelId="{8B609764-3C53-421C-8E77-25F00A76F3DD}" type="presOf" srcId="{447C6DED-6E97-4437-AB73-7CBFD819BC74}" destId="{E8B218EA-9A6E-48C1-AB38-63200F231C24}" srcOrd="0" destOrd="0" presId="urn:microsoft.com/office/officeart/2005/8/layout/hProcess11"/>
    <dgm:cxn modelId="{A96572CE-B3F0-43A4-9794-47FCF9DFDC45}" type="presOf" srcId="{4736F2FD-7B31-4FB9-8624-4133A29E5857}" destId="{99970FD9-8294-4E77-A511-19437CCC6BAD}" srcOrd="0" destOrd="0" presId="urn:microsoft.com/office/officeart/2005/8/layout/hProcess11"/>
    <dgm:cxn modelId="{47306124-A6E7-42E7-B859-B38511CB5E3F}" type="presOf" srcId="{2ED204D0-4CBB-4583-8EF9-F17E4C92F14F}" destId="{8ADB2696-903A-46DD-A5F0-7394FB41865A}" srcOrd="0" destOrd="0" presId="urn:microsoft.com/office/officeart/2005/8/layout/hProcess11"/>
    <dgm:cxn modelId="{73F94A63-C2A9-4D46-8263-A52E09E322AF}" type="presOf" srcId="{4A8D6352-10E0-4C22-9A26-EE2DDA420098}" destId="{B6835CDD-6CA2-4C3E-A84C-4BD96882E2D8}" srcOrd="0" destOrd="0" presId="urn:microsoft.com/office/officeart/2005/8/layout/hProcess11"/>
    <dgm:cxn modelId="{76CFA202-75ED-47BE-B26C-71A540AD3CA8}" srcId="{4A8D6352-10E0-4C22-9A26-EE2DDA420098}" destId="{2BFC3860-FBCC-4239-A398-9A3E14268C1C}" srcOrd="3" destOrd="0" parTransId="{290848B6-CF20-4B6F-8656-46121572AD53}" sibTransId="{ECD65A50-5A1D-4E42-B95D-DED427C95A3C}"/>
    <dgm:cxn modelId="{CC76B3DE-D5C5-4EA7-A9F7-FFF45AA97D69}" srcId="{4A8D6352-10E0-4C22-9A26-EE2DDA420098}" destId="{2ED204D0-4CBB-4583-8EF9-F17E4C92F14F}" srcOrd="1" destOrd="0" parTransId="{E2DEF368-4C5F-4B7C-9065-5129750CA63F}" sibTransId="{C7D5DF57-3B52-4CEE-AE5B-96082610DDB5}"/>
    <dgm:cxn modelId="{297FECF3-C575-492E-962A-3EB0C7B7F9FE}" srcId="{4A8D6352-10E0-4C22-9A26-EE2DDA420098}" destId="{447C6DED-6E97-4437-AB73-7CBFD819BC74}" srcOrd="2" destOrd="0" parTransId="{180AE3E7-6283-4E4D-AAF7-39CB6E48C514}" sibTransId="{637C1A45-8AC2-41EB-BECA-E38A12BC771F}"/>
    <dgm:cxn modelId="{5885E8EB-3C91-415C-8E17-4E4C090D8A0F}" type="presParOf" srcId="{B6835CDD-6CA2-4C3E-A84C-4BD96882E2D8}" destId="{A20188FC-BC95-45AB-875C-6F46AEF79D57}" srcOrd="0" destOrd="0" presId="urn:microsoft.com/office/officeart/2005/8/layout/hProcess11"/>
    <dgm:cxn modelId="{D843A76A-850D-4DEE-9DFD-2D142DB7F5B9}" type="presParOf" srcId="{B6835CDD-6CA2-4C3E-A84C-4BD96882E2D8}" destId="{47EA93D3-2ABD-4006-854B-4CCEF231B9F3}" srcOrd="1" destOrd="0" presId="urn:microsoft.com/office/officeart/2005/8/layout/hProcess11"/>
    <dgm:cxn modelId="{92842FFD-81E2-463C-B5A8-69423F90072C}" type="presParOf" srcId="{47EA93D3-2ABD-4006-854B-4CCEF231B9F3}" destId="{EF22D0CB-5AFF-4996-8A65-3B751D791B4D}" srcOrd="0" destOrd="0" presId="urn:microsoft.com/office/officeart/2005/8/layout/hProcess11"/>
    <dgm:cxn modelId="{D9969DCC-9F0A-4F8A-8AA7-524790AA4750}" type="presParOf" srcId="{EF22D0CB-5AFF-4996-8A65-3B751D791B4D}" destId="{99970FD9-8294-4E77-A511-19437CCC6BAD}" srcOrd="0" destOrd="0" presId="urn:microsoft.com/office/officeart/2005/8/layout/hProcess11"/>
    <dgm:cxn modelId="{616B1481-BC8D-45BC-8F56-23EB0A82E14E}" type="presParOf" srcId="{EF22D0CB-5AFF-4996-8A65-3B751D791B4D}" destId="{A5EF44FA-4333-4EE2-870B-AF7E64CEB86B}" srcOrd="1" destOrd="0" presId="urn:microsoft.com/office/officeart/2005/8/layout/hProcess11"/>
    <dgm:cxn modelId="{6BE67B8B-DB79-45B3-8B28-1A04FEC04FCC}" type="presParOf" srcId="{EF22D0CB-5AFF-4996-8A65-3B751D791B4D}" destId="{A3DEC9DA-D4DE-46C2-82AF-2249CEF1609B}" srcOrd="2" destOrd="0" presId="urn:microsoft.com/office/officeart/2005/8/layout/hProcess11"/>
    <dgm:cxn modelId="{A451A01C-A436-459E-A873-C1218EC9C880}" type="presParOf" srcId="{47EA93D3-2ABD-4006-854B-4CCEF231B9F3}" destId="{31F4A194-9757-4E91-B64C-6751BDD80E36}" srcOrd="1" destOrd="0" presId="urn:microsoft.com/office/officeart/2005/8/layout/hProcess11"/>
    <dgm:cxn modelId="{E0E6971B-9BA4-4F9F-8B87-9D3837F512FD}" type="presParOf" srcId="{47EA93D3-2ABD-4006-854B-4CCEF231B9F3}" destId="{4ED97EC9-D8FC-4EEC-A4D1-4DCB0F0ECBAE}" srcOrd="2" destOrd="0" presId="urn:microsoft.com/office/officeart/2005/8/layout/hProcess11"/>
    <dgm:cxn modelId="{9FCF357F-5B8C-4A9E-8F89-F6177A089236}" type="presParOf" srcId="{4ED97EC9-D8FC-4EEC-A4D1-4DCB0F0ECBAE}" destId="{8ADB2696-903A-46DD-A5F0-7394FB41865A}" srcOrd="0" destOrd="0" presId="urn:microsoft.com/office/officeart/2005/8/layout/hProcess11"/>
    <dgm:cxn modelId="{FB772B42-1BE0-4C8E-99FB-A1F63EA2CDAA}" type="presParOf" srcId="{4ED97EC9-D8FC-4EEC-A4D1-4DCB0F0ECBAE}" destId="{35C331FB-133B-41F7-B949-5CE8591B783E}" srcOrd="1" destOrd="0" presId="urn:microsoft.com/office/officeart/2005/8/layout/hProcess11"/>
    <dgm:cxn modelId="{8F014132-8AC0-4EF4-9F8C-4A18755AA5A2}" type="presParOf" srcId="{4ED97EC9-D8FC-4EEC-A4D1-4DCB0F0ECBAE}" destId="{D27F84A8-F67C-48E6-BEF1-F38ADC656AEC}" srcOrd="2" destOrd="0" presId="urn:microsoft.com/office/officeart/2005/8/layout/hProcess11"/>
    <dgm:cxn modelId="{C0832379-6885-40E6-A0A0-FDAABB107357}" type="presParOf" srcId="{47EA93D3-2ABD-4006-854B-4CCEF231B9F3}" destId="{8DD92BEE-231D-4144-9B8E-59DD7BAC2636}" srcOrd="3" destOrd="0" presId="urn:microsoft.com/office/officeart/2005/8/layout/hProcess11"/>
    <dgm:cxn modelId="{094902C1-3362-4D5F-BE5B-4E03D12EEA3D}" type="presParOf" srcId="{47EA93D3-2ABD-4006-854B-4CCEF231B9F3}" destId="{6F6AFD31-1B94-4AEF-825D-0AFB3FF60188}" srcOrd="4" destOrd="0" presId="urn:microsoft.com/office/officeart/2005/8/layout/hProcess11"/>
    <dgm:cxn modelId="{7828A52E-6E2D-4F3F-AA14-7500E737B191}" type="presParOf" srcId="{6F6AFD31-1B94-4AEF-825D-0AFB3FF60188}" destId="{E8B218EA-9A6E-48C1-AB38-63200F231C24}" srcOrd="0" destOrd="0" presId="urn:microsoft.com/office/officeart/2005/8/layout/hProcess11"/>
    <dgm:cxn modelId="{988FA393-96EF-4958-8266-FFDA5A117091}" type="presParOf" srcId="{6F6AFD31-1B94-4AEF-825D-0AFB3FF60188}" destId="{EA562061-E811-44B8-B6B3-649E660C778E}" srcOrd="1" destOrd="0" presId="urn:microsoft.com/office/officeart/2005/8/layout/hProcess11"/>
    <dgm:cxn modelId="{A13BDA3A-7036-4CD3-961C-539AF10B387D}" type="presParOf" srcId="{6F6AFD31-1B94-4AEF-825D-0AFB3FF60188}" destId="{2C8C340B-DE72-42D8-9CE4-7917968D8BBB}" srcOrd="2" destOrd="0" presId="urn:microsoft.com/office/officeart/2005/8/layout/hProcess11"/>
    <dgm:cxn modelId="{EBB63E34-7F9A-45C8-9C12-4564123C7EE5}" type="presParOf" srcId="{47EA93D3-2ABD-4006-854B-4CCEF231B9F3}" destId="{83691F28-5744-4485-AEFD-1B7C2601A424}" srcOrd="5" destOrd="0" presId="urn:microsoft.com/office/officeart/2005/8/layout/hProcess11"/>
    <dgm:cxn modelId="{35D67C64-E920-400B-9C5A-B50A2EAFF696}" type="presParOf" srcId="{47EA93D3-2ABD-4006-854B-4CCEF231B9F3}" destId="{58D60E76-2684-4A9B-BFF7-B091B3AD88E2}" srcOrd="6" destOrd="0" presId="urn:microsoft.com/office/officeart/2005/8/layout/hProcess11"/>
    <dgm:cxn modelId="{F3FCC0D3-4AF0-4A13-97AB-74B55869EAC2}" type="presParOf" srcId="{58D60E76-2684-4A9B-BFF7-B091B3AD88E2}" destId="{84389F22-5BCB-4DD8-98C1-8C5B2356109F}" srcOrd="0" destOrd="0" presId="urn:microsoft.com/office/officeart/2005/8/layout/hProcess11"/>
    <dgm:cxn modelId="{A3C833B8-B57D-484E-BABC-417E85059C1E}" type="presParOf" srcId="{58D60E76-2684-4A9B-BFF7-B091B3AD88E2}" destId="{3B480E48-9F95-4523-A7A9-279FC65BBEA6}" srcOrd="1" destOrd="0" presId="urn:microsoft.com/office/officeart/2005/8/layout/hProcess11"/>
    <dgm:cxn modelId="{498E2B55-1BC9-430F-8C52-D8F785767527}" type="presParOf" srcId="{58D60E76-2684-4A9B-BFF7-B091B3AD88E2}" destId="{B9375895-2E94-4A05-929B-66A6F42DE3A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D721B-07E9-4659-A0ED-43BE783E63C8}">
      <dsp:nvSpPr>
        <dsp:cNvPr id="0" name=""/>
        <dsp:cNvSpPr/>
      </dsp:nvSpPr>
      <dsp:spPr>
        <a:xfrm>
          <a:off x="3670" y="542411"/>
          <a:ext cx="1604920" cy="962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語音編碼 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874" y="570615"/>
        <a:ext cx="1548512" cy="906544"/>
      </dsp:txXfrm>
    </dsp:sp>
    <dsp:sp modelId="{46F83E9A-4824-4747-AEFC-02050E206D1E}">
      <dsp:nvSpPr>
        <dsp:cNvPr id="0" name=""/>
        <dsp:cNvSpPr/>
      </dsp:nvSpPr>
      <dsp:spPr>
        <a:xfrm>
          <a:off x="1769083" y="824877"/>
          <a:ext cx="340243" cy="398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>
            <a:latin typeface="微軟正黑體" pitchFamily="34" charset="-120"/>
            <a:ea typeface="微軟正黑體" pitchFamily="34" charset="-120"/>
          </a:endParaRPr>
        </a:p>
      </dsp:txBody>
      <dsp:txXfrm>
        <a:off x="1769083" y="904481"/>
        <a:ext cx="238170" cy="238812"/>
      </dsp:txXfrm>
    </dsp:sp>
    <dsp:sp modelId="{1E484A6E-B735-4AC1-BCDF-BF569497649C}">
      <dsp:nvSpPr>
        <dsp:cNvPr id="0" name=""/>
        <dsp:cNvSpPr/>
      </dsp:nvSpPr>
      <dsp:spPr>
        <a:xfrm>
          <a:off x="2250559" y="542411"/>
          <a:ext cx="1604920" cy="962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語意分析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278763" y="570615"/>
        <a:ext cx="1548512" cy="906544"/>
      </dsp:txXfrm>
    </dsp:sp>
    <dsp:sp modelId="{3DF78A11-58C3-4530-9804-AD460BAD5B06}">
      <dsp:nvSpPr>
        <dsp:cNvPr id="0" name=""/>
        <dsp:cNvSpPr/>
      </dsp:nvSpPr>
      <dsp:spPr>
        <a:xfrm>
          <a:off x="4015971" y="824877"/>
          <a:ext cx="340243" cy="398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>
            <a:latin typeface="微軟正黑體" pitchFamily="34" charset="-120"/>
            <a:ea typeface="微軟正黑體" pitchFamily="34" charset="-120"/>
          </a:endParaRPr>
        </a:p>
      </dsp:txBody>
      <dsp:txXfrm>
        <a:off x="4015971" y="904481"/>
        <a:ext cx="238170" cy="238812"/>
      </dsp:txXfrm>
    </dsp:sp>
    <dsp:sp modelId="{0EC0A2AF-215E-4149-B863-542CE1E6638A}">
      <dsp:nvSpPr>
        <dsp:cNvPr id="0" name=""/>
        <dsp:cNvSpPr/>
      </dsp:nvSpPr>
      <dsp:spPr>
        <a:xfrm>
          <a:off x="4497448" y="542411"/>
          <a:ext cx="1604920" cy="962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啟動本機應用或網路服務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25652" y="570615"/>
        <a:ext cx="1548512" cy="906544"/>
      </dsp:txXfrm>
    </dsp:sp>
    <dsp:sp modelId="{64264261-272D-4B33-9D1A-8934F6D6F807}">
      <dsp:nvSpPr>
        <dsp:cNvPr id="0" name=""/>
        <dsp:cNvSpPr/>
      </dsp:nvSpPr>
      <dsp:spPr>
        <a:xfrm>
          <a:off x="6262860" y="824877"/>
          <a:ext cx="340243" cy="398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>
            <a:latin typeface="微軟正黑體" pitchFamily="34" charset="-120"/>
            <a:ea typeface="微軟正黑體" pitchFamily="34" charset="-120"/>
          </a:endParaRPr>
        </a:p>
      </dsp:txBody>
      <dsp:txXfrm>
        <a:off x="6262860" y="904481"/>
        <a:ext cx="238170" cy="238812"/>
      </dsp:txXfrm>
    </dsp:sp>
    <dsp:sp modelId="{A22C930D-4BB7-41EF-B697-56D7CA455AAE}">
      <dsp:nvSpPr>
        <dsp:cNvPr id="0" name=""/>
        <dsp:cNvSpPr/>
      </dsp:nvSpPr>
      <dsp:spPr>
        <a:xfrm>
          <a:off x="6744336" y="542411"/>
          <a:ext cx="1604920" cy="962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整合結果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呈現給使用者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772540" y="570615"/>
        <a:ext cx="1548512" cy="906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9F443-E221-4452-B5D2-52785BEEB980}">
      <dsp:nvSpPr>
        <dsp:cNvPr id="0" name=""/>
        <dsp:cNvSpPr/>
      </dsp:nvSpPr>
      <dsp:spPr>
        <a:xfrm rot="16200000">
          <a:off x="413" y="609"/>
          <a:ext cx="2067795" cy="207048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真實環境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-931" y="518902"/>
        <a:ext cx="1708619" cy="1033897"/>
      </dsp:txXfrm>
    </dsp:sp>
    <dsp:sp modelId="{1DEEB705-7010-43AC-920E-0A5C043DB1BB}">
      <dsp:nvSpPr>
        <dsp:cNvPr id="0" name=""/>
        <dsp:cNvSpPr/>
      </dsp:nvSpPr>
      <dsp:spPr>
        <a:xfrm rot="5400000">
          <a:off x="5361342" y="1953"/>
          <a:ext cx="2067795" cy="206779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虛擬實境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5723206" y="518902"/>
        <a:ext cx="1705931" cy="1033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E8BB1-3C4E-424A-9132-3B6CF5C1D48B}">
      <dsp:nvSpPr>
        <dsp:cNvPr id="0" name=""/>
        <dsp:cNvSpPr/>
      </dsp:nvSpPr>
      <dsp:spPr>
        <a:xfrm>
          <a:off x="1000118" y="0"/>
          <a:ext cx="7419425" cy="463714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2D836-BC2F-4403-8C7E-E7E89059420F}">
      <dsp:nvSpPr>
        <dsp:cNvPr id="0" name=""/>
        <dsp:cNvSpPr/>
      </dsp:nvSpPr>
      <dsp:spPr>
        <a:xfrm>
          <a:off x="1571636" y="3603712"/>
          <a:ext cx="170646" cy="170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A0B85-B71B-4D9E-8001-AB9C3807DDDD}">
      <dsp:nvSpPr>
        <dsp:cNvPr id="0" name=""/>
        <dsp:cNvSpPr/>
      </dsp:nvSpPr>
      <dsp:spPr>
        <a:xfrm>
          <a:off x="1643079" y="3643335"/>
          <a:ext cx="2745856" cy="54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2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Microsoft JhengHei"/>
              <a:ea typeface="Microsoft JhengHei"/>
              <a:cs typeface="Calibri"/>
            </a:rPr>
            <a:t>前機械時期</a:t>
          </a:r>
        </a:p>
      </dsp:txBody>
      <dsp:txXfrm>
        <a:off x="1643079" y="3643335"/>
        <a:ext cx="2745856" cy="544800"/>
      </dsp:txXfrm>
    </dsp:sp>
    <dsp:sp modelId="{9A113B34-4B95-4667-8BC6-0711DDEE1A4E}">
      <dsp:nvSpPr>
        <dsp:cNvPr id="0" name=""/>
        <dsp:cNvSpPr/>
      </dsp:nvSpPr>
      <dsp:spPr>
        <a:xfrm>
          <a:off x="2786084" y="2460001"/>
          <a:ext cx="296777" cy="2967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63287-9789-460E-AF7A-EFFD57005821}">
      <dsp:nvSpPr>
        <dsp:cNvPr id="0" name=""/>
        <dsp:cNvSpPr/>
      </dsp:nvSpPr>
      <dsp:spPr>
        <a:xfrm>
          <a:off x="2938463" y="2595751"/>
          <a:ext cx="3633830" cy="1404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5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Microsoft JhengHei"/>
              <a:ea typeface="Microsoft JhengHei"/>
              <a:cs typeface="Calibri"/>
            </a:rPr>
            <a:t>機械時期</a:t>
          </a:r>
          <a:endParaRPr lang="zh-TW" altLang="en-US" sz="2800" b="1" kern="1200" dirty="0">
            <a:latin typeface="Microsoft JhengHei"/>
            <a:ea typeface="Microsoft JhengHei"/>
          </a:endParaRPr>
        </a:p>
      </dsp:txBody>
      <dsp:txXfrm>
        <a:off x="2938463" y="2595751"/>
        <a:ext cx="3633830" cy="1404778"/>
      </dsp:txXfrm>
    </dsp:sp>
    <dsp:sp modelId="{755293F1-81CB-4F07-93E7-EEB3F63BE264}">
      <dsp:nvSpPr>
        <dsp:cNvPr id="0" name=""/>
        <dsp:cNvSpPr/>
      </dsp:nvSpPr>
      <dsp:spPr>
        <a:xfrm>
          <a:off x="4286282" y="1646211"/>
          <a:ext cx="393229" cy="3932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EE04C-83CD-4328-8135-6881BB3F292C}">
      <dsp:nvSpPr>
        <dsp:cNvPr id="0" name=""/>
        <dsp:cNvSpPr/>
      </dsp:nvSpPr>
      <dsp:spPr>
        <a:xfrm>
          <a:off x="4461272" y="1907926"/>
          <a:ext cx="3315842" cy="1592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36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Microsoft JhengHei"/>
              <a:ea typeface="Microsoft JhengHei"/>
              <a:cs typeface="Calibri"/>
            </a:rPr>
            <a:t>電子</a:t>
          </a:r>
          <a:r>
            <a:rPr lang="zh-TW" altLang="en-US" sz="2800" b="1" kern="1200" dirty="0" smtClean="0">
              <a:latin typeface="Microsoft JhengHei"/>
              <a:ea typeface="Microsoft JhengHei"/>
              <a:cs typeface="Calibri"/>
            </a:rPr>
            <a:t>機械時期</a:t>
          </a:r>
          <a:endParaRPr lang="zh-TW" altLang="en-US" sz="2800" b="1" kern="1200" dirty="0">
            <a:latin typeface="Microsoft JhengHei"/>
            <a:ea typeface="Microsoft JhengHei"/>
            <a:cs typeface="Calibri"/>
          </a:endParaRPr>
        </a:p>
      </dsp:txBody>
      <dsp:txXfrm>
        <a:off x="4461272" y="1907926"/>
        <a:ext cx="3315842" cy="1592527"/>
      </dsp:txXfrm>
    </dsp:sp>
    <dsp:sp modelId="{71C7FEFF-1391-46D1-AA96-66EAAE24E37F}">
      <dsp:nvSpPr>
        <dsp:cNvPr id="0" name=""/>
        <dsp:cNvSpPr/>
      </dsp:nvSpPr>
      <dsp:spPr>
        <a:xfrm>
          <a:off x="6258466" y="1048921"/>
          <a:ext cx="526779" cy="5267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D7322-68C6-47D8-92DD-26DDCDC2BE92}">
      <dsp:nvSpPr>
        <dsp:cNvPr id="0" name=""/>
        <dsp:cNvSpPr/>
      </dsp:nvSpPr>
      <dsp:spPr>
        <a:xfrm>
          <a:off x="6529276" y="1312310"/>
          <a:ext cx="2257594" cy="332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129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Microsoft JhengHei"/>
              <a:ea typeface="Microsoft JhengHei"/>
              <a:cs typeface="Calibri"/>
            </a:rPr>
            <a:t>電子時期</a:t>
          </a:r>
          <a:endParaRPr lang="zh-TW" altLang="en-US" sz="2800" b="1" kern="1200" dirty="0">
            <a:latin typeface="Microsoft JhengHei"/>
            <a:ea typeface="Microsoft JhengHei"/>
            <a:cs typeface="Calibri"/>
          </a:endParaRPr>
        </a:p>
      </dsp:txBody>
      <dsp:txXfrm>
        <a:off x="6529276" y="1312310"/>
        <a:ext cx="2257594" cy="3324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88FC-BC95-45AB-875C-6F46AEF79D57}">
      <dsp:nvSpPr>
        <dsp:cNvPr id="0" name=""/>
        <dsp:cNvSpPr/>
      </dsp:nvSpPr>
      <dsp:spPr>
        <a:xfrm>
          <a:off x="0" y="1141569"/>
          <a:ext cx="8686800" cy="152209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70FD9-8294-4E77-A511-19437CCC6BAD}">
      <dsp:nvSpPr>
        <dsp:cNvPr id="0" name=""/>
        <dsp:cNvSpPr/>
      </dsp:nvSpPr>
      <dsp:spPr>
        <a:xfrm>
          <a:off x="0" y="0"/>
          <a:ext cx="2110279" cy="152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dirty="0">
            <a:latin typeface="Microsoft JhengHei"/>
            <a:ea typeface="Microsoft JhengHei"/>
          </a:endParaRPr>
        </a:p>
      </dsp:txBody>
      <dsp:txXfrm>
        <a:off x="0" y="0"/>
        <a:ext cx="2110279" cy="1522092"/>
      </dsp:txXfrm>
    </dsp:sp>
    <dsp:sp modelId="{A5EF44FA-4333-4EE2-870B-AF7E64CEB86B}">
      <dsp:nvSpPr>
        <dsp:cNvPr id="0" name=""/>
        <dsp:cNvSpPr/>
      </dsp:nvSpPr>
      <dsp:spPr>
        <a:xfrm>
          <a:off x="865060" y="1712353"/>
          <a:ext cx="380523" cy="380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B2696-903A-46DD-A5F0-7394FB41865A}">
      <dsp:nvSpPr>
        <dsp:cNvPr id="0" name=""/>
        <dsp:cNvSpPr/>
      </dsp:nvSpPr>
      <dsp:spPr>
        <a:xfrm>
          <a:off x="2129859" y="2283138"/>
          <a:ext cx="2422274" cy="152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2129859" y="2283138"/>
        <a:ext cx="2422274" cy="1522092"/>
      </dsp:txXfrm>
    </dsp:sp>
    <dsp:sp modelId="{35C331FB-133B-41F7-B949-5CE8591B783E}">
      <dsp:nvSpPr>
        <dsp:cNvPr id="0" name=""/>
        <dsp:cNvSpPr/>
      </dsp:nvSpPr>
      <dsp:spPr>
        <a:xfrm>
          <a:off x="3150734" y="1712353"/>
          <a:ext cx="380523" cy="380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218EA-9A6E-48C1-AB38-63200F231C24}">
      <dsp:nvSpPr>
        <dsp:cNvPr id="0" name=""/>
        <dsp:cNvSpPr/>
      </dsp:nvSpPr>
      <dsp:spPr>
        <a:xfrm>
          <a:off x="4571530" y="0"/>
          <a:ext cx="2197136" cy="152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dirty="0">
            <a:latin typeface="Microsoft JhengHei"/>
            <a:ea typeface="Microsoft JhengHei"/>
          </a:endParaRPr>
        </a:p>
      </dsp:txBody>
      <dsp:txXfrm>
        <a:off x="4571530" y="0"/>
        <a:ext cx="2197136" cy="1522092"/>
      </dsp:txXfrm>
    </dsp:sp>
    <dsp:sp modelId="{EA562061-E811-44B8-B6B3-649E660C778E}">
      <dsp:nvSpPr>
        <dsp:cNvPr id="0" name=""/>
        <dsp:cNvSpPr/>
      </dsp:nvSpPr>
      <dsp:spPr>
        <a:xfrm>
          <a:off x="5479837" y="1712353"/>
          <a:ext cx="380523" cy="380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89F22-5BCB-4DD8-98C1-8C5B2356109F}">
      <dsp:nvSpPr>
        <dsp:cNvPr id="0" name=""/>
        <dsp:cNvSpPr/>
      </dsp:nvSpPr>
      <dsp:spPr>
        <a:xfrm>
          <a:off x="6788064" y="2192680"/>
          <a:ext cx="1029872" cy="152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dirty="0">
            <a:latin typeface="Microsoft JhengHei"/>
            <a:ea typeface="Microsoft JhengHei"/>
          </a:endParaRPr>
        </a:p>
      </dsp:txBody>
      <dsp:txXfrm>
        <a:off x="6788064" y="2192680"/>
        <a:ext cx="1029872" cy="1522092"/>
      </dsp:txXfrm>
    </dsp:sp>
    <dsp:sp modelId="{3B480E48-9F95-4523-A7A9-279FC65BBEA6}">
      <dsp:nvSpPr>
        <dsp:cNvPr id="0" name=""/>
        <dsp:cNvSpPr/>
      </dsp:nvSpPr>
      <dsp:spPr>
        <a:xfrm>
          <a:off x="7112739" y="1712353"/>
          <a:ext cx="380523" cy="380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23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6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6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5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9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73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80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9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34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34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9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94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9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90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38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9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13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9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08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08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63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8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9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93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9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931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257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94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80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82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867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22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531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970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634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777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901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701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160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88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57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069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59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416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173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643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978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374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54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743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3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615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06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524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136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791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412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27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1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 userDrawn="1"/>
        </p:nvGrpSpPr>
        <p:grpSpPr>
          <a:xfrm>
            <a:off x="0" y="-76200"/>
            <a:ext cx="9144000" cy="5376292"/>
            <a:chOff x="0" y="-142900"/>
            <a:chExt cx="9144000" cy="5300092"/>
          </a:xfrm>
        </p:grpSpPr>
        <p:pic>
          <p:nvPicPr>
            <p:cNvPr id="27" name="Picture 3" descr="C:\Users\Bill\Desktop\shutterstock_23529625_s.jpg"/>
            <p:cNvPicPr>
              <a:picLocks noChangeAspect="1" noChangeArrowheads="1"/>
            </p:cNvPicPr>
            <p:nvPr userDrawn="1"/>
          </p:nvPicPr>
          <p:blipFill>
            <a:blip r:embed="rId2" cstate="email">
              <a:duotone>
                <a:prstClr val="black"/>
                <a:schemeClr val="accent4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57192"/>
            </a:xfrm>
            <a:prstGeom prst="rect">
              <a:avLst/>
            </a:prstGeom>
            <a:noFill/>
          </p:spPr>
        </p:pic>
        <p:sp>
          <p:nvSpPr>
            <p:cNvPr id="28" name="矩形 27"/>
            <p:cNvSpPr/>
            <p:nvPr userDrawn="1"/>
          </p:nvSpPr>
          <p:spPr>
            <a:xfrm flipV="1">
              <a:off x="0" y="3645024"/>
              <a:ext cx="9144000" cy="151216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 userDrawn="1"/>
          </p:nvSpPr>
          <p:spPr>
            <a:xfrm>
              <a:off x="0" y="-142900"/>
              <a:ext cx="9144000" cy="1628800"/>
            </a:xfrm>
            <a:prstGeom prst="rect">
              <a:avLst/>
            </a:prstGeom>
            <a:gradFill>
              <a:gsLst>
                <a:gs pos="100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  <a:gs pos="0">
                  <a:schemeClr val="accent4">
                    <a:lumMod val="40000"/>
                    <a:lumOff val="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4650432" cy="223224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68D13-5EF5-42B0-A8BE-ADA17887028F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2" descr="C:\Users\Bill\Desktop\shutterstock_21700665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265719"/>
            <a:ext cx="4680000" cy="25922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1353100"/>
            <a:ext cx="9144000" cy="550489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1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4211960" y="3553230"/>
            <a:ext cx="4932040" cy="3304770"/>
            <a:chOff x="4211960" y="3553230"/>
            <a:chExt cx="4932040" cy="3304770"/>
          </a:xfrm>
        </p:grpSpPr>
        <p:pic>
          <p:nvPicPr>
            <p:cNvPr id="16" name="Picture 2" descr="C:\Users\Bill\Desktop\shutterstock_217006651.png"/>
            <p:cNvPicPr>
              <a:picLocks noChangeAspect="1" noChangeArrowheads="1"/>
            </p:cNvPicPr>
            <p:nvPr userDrawn="1"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265719"/>
              <a:ext cx="4680000" cy="2592281"/>
            </a:xfrm>
            <a:prstGeom prst="rect">
              <a:avLst/>
            </a:prstGeom>
            <a:noFill/>
          </p:spPr>
        </p:pic>
        <p:sp>
          <p:nvSpPr>
            <p:cNvPr id="17" name="矩形 16"/>
            <p:cNvSpPr/>
            <p:nvPr userDrawn="1"/>
          </p:nvSpPr>
          <p:spPr>
            <a:xfrm>
              <a:off x="4211960" y="3553230"/>
              <a:ext cx="4932040" cy="330477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矩形 17"/>
          <p:cNvSpPr/>
          <p:nvPr userDrawn="1"/>
        </p:nvSpPr>
        <p:spPr>
          <a:xfrm>
            <a:off x="0" y="8528"/>
            <a:ext cx="9144000" cy="134877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88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Content Placeholder 2"/>
          <p:cNvSpPr txBox="1">
            <a:spLocks/>
          </p:cNvSpPr>
          <p:nvPr userDrawn="1"/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按一下以編輯母片文字樣式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第四層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68D13-5EF5-42B0-A8BE-ADA17887028F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" descr="C:\Users\user\AppData\Local\Microsoft\Windows\Temporary Internet Files\Content.IE5\IP2U3BMU\MC900442122[1].png">
            <a:hlinkClick r:id="" action="ppaction://hlinkshowjump?jump=firstslide"/>
          </p:cNvPr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7" y="332657"/>
            <a:ext cx="6912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Documents and Settings\Chen\Local Settings\Temporary Internet Files\Content.IE5\9RERCX34\MC900442138[1]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150" y="331200"/>
            <a:ext cx="692696" cy="6835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 userDrawn="1"/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按一下以編輯母片標題樣式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1353100"/>
            <a:ext cx="9144000" cy="550489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1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0" y="8528"/>
            <a:ext cx="9144000" cy="134877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88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l"/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b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68D13-5EF5-42B0-A8BE-ADA17887028F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7" name="Picture 2" descr="C:\Users\user\AppData\Local\Microsoft\Windows\Temporary Internet Files\Content.IE5\IP2U3BMU\MC900442122[1].png">
            <a:hlinkClick r:id="" action="ppaction://hlinkshowjump?jump=firstslide"/>
          </p:cNvPr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7" y="332657"/>
            <a:ext cx="6912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Documents and Settings\Chen\Local Settings\Temporary Internet Files\Content.IE5\9RERCX34\MC900442138[1]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150" y="331200"/>
            <a:ext cx="692696" cy="6835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687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1353100"/>
            <a:ext cx="9144000" cy="5504899"/>
          </a:xfrm>
          <a:prstGeom prst="rect">
            <a:avLst/>
          </a:prstGeom>
          <a:gradFill>
            <a:gsLst>
              <a:gs pos="0">
                <a:srgbClr val="FFCCCC"/>
              </a:gs>
              <a:gs pos="11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 userDrawn="1"/>
        </p:nvGrpSpPr>
        <p:grpSpPr>
          <a:xfrm>
            <a:off x="4211960" y="3553230"/>
            <a:ext cx="4932040" cy="3304770"/>
            <a:chOff x="4211960" y="3553230"/>
            <a:chExt cx="4932040" cy="3304770"/>
          </a:xfrm>
        </p:grpSpPr>
        <p:pic>
          <p:nvPicPr>
            <p:cNvPr id="15" name="Picture 2" descr="C:\Users\Bill\Desktop\shutterstock_217006651.png"/>
            <p:cNvPicPr>
              <a:picLocks noChangeAspect="1" noChangeArrowheads="1"/>
            </p:cNvPicPr>
            <p:nvPr userDrawn="1"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265719"/>
              <a:ext cx="4680000" cy="2592281"/>
            </a:xfrm>
            <a:prstGeom prst="rect">
              <a:avLst/>
            </a:prstGeom>
            <a:noFill/>
          </p:spPr>
        </p:pic>
        <p:sp>
          <p:nvSpPr>
            <p:cNvPr id="16" name="矩形 15"/>
            <p:cNvSpPr/>
            <p:nvPr userDrawn="1"/>
          </p:nvSpPr>
          <p:spPr>
            <a:xfrm>
              <a:off x="4211960" y="3553230"/>
              <a:ext cx="4932040" cy="330477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/>
          <p:cNvSpPr/>
          <p:nvPr userDrawn="1"/>
        </p:nvSpPr>
        <p:spPr>
          <a:xfrm>
            <a:off x="0" y="8528"/>
            <a:ext cx="9144000" cy="1348770"/>
          </a:xfrm>
          <a:prstGeom prst="rect">
            <a:avLst/>
          </a:prstGeom>
          <a:gradFill flip="none" rotWithShape="1">
            <a:gsLst>
              <a:gs pos="0">
                <a:srgbClr val="FF0066"/>
              </a:gs>
              <a:gs pos="50000">
                <a:srgbClr val="FF6699"/>
              </a:gs>
              <a:gs pos="100000">
                <a:srgbClr val="FFCCC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68D13-5EF5-42B0-A8BE-ADA17887028F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" descr="C:\Users\user\AppData\Local\Microsoft\Windows\Temporary Internet Files\Content.IE5\IP2U3BMU\MC900442122[1].png">
            <a:hlinkClick r:id="" action="ppaction://hlinkshowjump?jump=firstslide"/>
          </p:cNvPr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7" y="332657"/>
            <a:ext cx="6912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Documents and Settings\Chen\Local Settings\Temporary Internet Files\Content.IE5\9RERCX34\MC900442138[1]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150" y="331200"/>
            <a:ext cx="692696" cy="6835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l"/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b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</p:txBody>
      </p:sp>
    </p:spTree>
    <p:extLst>
      <p:ext uri="{BB962C8B-B14F-4D97-AF65-F5344CB8AC3E}">
        <p14:creationId xmlns:p14="http://schemas.microsoft.com/office/powerpoint/2010/main" val="147499906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1353100"/>
            <a:ext cx="9144000" cy="5504899"/>
          </a:xfrm>
          <a:prstGeom prst="rect">
            <a:avLst/>
          </a:prstGeom>
          <a:gradFill>
            <a:gsLst>
              <a:gs pos="0">
                <a:srgbClr val="FFCCCC"/>
              </a:gs>
              <a:gs pos="11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8528"/>
            <a:ext cx="9144000" cy="1348770"/>
          </a:xfrm>
          <a:prstGeom prst="rect">
            <a:avLst/>
          </a:prstGeom>
          <a:gradFill flip="none" rotWithShape="1">
            <a:gsLst>
              <a:gs pos="0">
                <a:srgbClr val="FF0066"/>
              </a:gs>
              <a:gs pos="50000">
                <a:srgbClr val="FF6699"/>
              </a:gs>
              <a:gs pos="100000">
                <a:srgbClr val="FFCCC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68D13-5EF5-42B0-A8BE-ADA17887028F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" descr="C:\Users\user\AppData\Local\Microsoft\Windows\Temporary Internet Files\Content.IE5\IP2U3BMU\MC900442122[1].png">
            <a:hlinkClick r:id="" action="ppaction://hlinkshowjump?jump=firstslide"/>
          </p:cNvPr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7" y="332657"/>
            <a:ext cx="6912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Documents and Settings\Chen\Local Settings\Temporary Internet Files\Content.IE5\9RERCX34\MC900442138[1]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150" y="331200"/>
            <a:ext cx="692696" cy="6835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l"/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b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</p:txBody>
      </p:sp>
    </p:spTree>
    <p:extLst>
      <p:ext uri="{BB962C8B-B14F-4D97-AF65-F5344CB8AC3E}">
        <p14:creationId xmlns:p14="http://schemas.microsoft.com/office/powerpoint/2010/main" val="137234357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353100"/>
            <a:ext cx="9144000" cy="550489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1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 userDrawn="1"/>
        </p:nvGrpSpPr>
        <p:grpSpPr>
          <a:xfrm>
            <a:off x="4211960" y="3553230"/>
            <a:ext cx="4932040" cy="3304770"/>
            <a:chOff x="4211960" y="3553230"/>
            <a:chExt cx="4932040" cy="3304770"/>
          </a:xfrm>
        </p:grpSpPr>
        <p:pic>
          <p:nvPicPr>
            <p:cNvPr id="4" name="Picture 2" descr="C:\Users\Bill\Desktop\shutterstock_217006651.png"/>
            <p:cNvPicPr>
              <a:picLocks noChangeAspect="1" noChangeArrowheads="1"/>
            </p:cNvPicPr>
            <p:nvPr userDrawn="1"/>
          </p:nvPicPr>
          <p:blipFill>
            <a:blip r:embed="rId7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265719"/>
              <a:ext cx="4680000" cy="2592281"/>
            </a:xfrm>
            <a:prstGeom prst="rect">
              <a:avLst/>
            </a:prstGeom>
            <a:noFill/>
          </p:spPr>
        </p:pic>
        <p:sp>
          <p:nvSpPr>
            <p:cNvPr id="5" name="矩形 4"/>
            <p:cNvSpPr/>
            <p:nvPr userDrawn="1"/>
          </p:nvSpPr>
          <p:spPr>
            <a:xfrm>
              <a:off x="4211960" y="3553230"/>
              <a:ext cx="4932040" cy="330477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 userDrawn="1"/>
        </p:nvSpPr>
        <p:spPr>
          <a:xfrm>
            <a:off x="0" y="8528"/>
            <a:ext cx="9144000" cy="134877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88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2" descr="C:\Users\user\AppData\Local\Microsoft\Windows\Temporary Internet Files\Content.IE5\IP2U3BMU\MC900442122[1].png">
            <a:hlinkClick r:id="" action="ppaction://hlinkshowjump?jump=firstslide"/>
          </p:cNvPr>
          <p:cNvPicPr>
            <a:picLocks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7" y="332657"/>
            <a:ext cx="6912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Chen\Local Settings\Temporary Internet Files\Content.IE5\9RERCX34\MC900442138[1]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150" y="331200"/>
            <a:ext cx="692696" cy="6835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c2en3nHxA4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et.jason@gmail.com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op500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wikipedia.org/wiki/Precessio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youtu.be/rv3KU0Yo5Z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pberrypi.com.tw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opermaa2nd.blogspot.tw/2010/12/arduino-arduino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://www.flightradar24.com/23.5,121/7&amp;h=ATPcWdB4ZBkLw_OGPnRXGjmXWqdxrLLuBRrhyPCajg27l6rai63LAt12mJChAlKLN_EHsGCOomaSFo4Oo_oKd-qMfIc_xNYTSsV20npqIvYxkIoRrJJPQZz_bo8v5s20gRVOU3kBvvJrES__GcSABqs5wtAwODqKdODzEFl1yRBQdftVV6neHHulBsTC4vuUAG9dBds9aY4Iiz0UfPbDmIqHBc0S9gvOHDBHCtUhd-b_4G7L5GMz-tu_x79npWkT5lLUMKvSRKXsjGHs2xrdKkhbr4CZRKi-la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Q3NcA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oogle.com.tw/intl/zh-TW/maps/about/behind-the-scenes/streetview/" TargetMode="Externa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zh-tw.coursera.org/" TargetMode="External"/><Relationship Id="rId5" Type="http://schemas.openxmlformats.org/officeDocument/2006/relationships/hyperlink" Target="https://www.udacity.com/" TargetMode="External"/><Relationship Id="rId4" Type="http://schemas.openxmlformats.org/officeDocument/2006/relationships/hyperlink" Target="https://www.khanacademy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pt.cc/OA7Z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technews.tw/2015/02/14/biological-recognition-system-smell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acity.com/" TargetMode="External"/><Relationship Id="rId2" Type="http://schemas.openxmlformats.org/officeDocument/2006/relationships/hyperlink" Target="https://www.khanacademy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jet.jason@gmail.com" TargetMode="External"/><Relationship Id="rId4" Type="http://schemas.openxmlformats.org/officeDocument/2006/relationships/hyperlink" Target="https://zh-tw.coursera.org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istory.org/revolution/topics#exhibitio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lcula.com/soroban.php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i_u3hpYMySk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hyperlink" Target="https://www.youtube.com/watch?v=QVxbNZWLP6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alacademies.org/nrc/" TargetMode="Externa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www.youtube.com/watch?v=k4oGI_dNaPc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hyperlink" Target="https://www.youtube.com/watch?v=2_iNKWO3RXY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://www.computerhistory.org/revolution/birth-of-the-com%20puter/4/91/2214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oo.gl/kUzfnT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yknowledge.com/biographies/bill-gates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tedxtaipei.com/articles/watson-jeopardy-and-me-the-obsolete-know-it-all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0a0HnVqh1jU" TargetMode="External"/><Relationship Id="rId13" Type="http://schemas.openxmlformats.org/officeDocument/2006/relationships/hyperlink" Target="https://www.youtube.com/watch?v=QoS-40Xe75Q" TargetMode="External"/><Relationship Id="rId3" Type="http://schemas.openxmlformats.org/officeDocument/2006/relationships/image" Target="../media/image62.jpeg"/><Relationship Id="rId7" Type="http://schemas.openxmlformats.org/officeDocument/2006/relationships/image" Target="../media/image64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youtu.be/xOt5f1APkx8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63.jpeg"/><Relationship Id="rId10" Type="http://schemas.openxmlformats.org/officeDocument/2006/relationships/hyperlink" Target="https://www.youtube.com/watch?v=5LGrKvbixIk" TargetMode="External"/><Relationship Id="rId4" Type="http://schemas.openxmlformats.org/officeDocument/2006/relationships/hyperlink" Target="http://youtu.be/5LGrKvbixIk" TargetMode="External"/><Relationship Id="rId9" Type="http://schemas.openxmlformats.org/officeDocument/2006/relationships/image" Target="../media/image65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s://www.youtube.com/watch?v=7Sh6VbUhbDY" TargetMode="External"/><Relationship Id="rId2" Type="http://schemas.openxmlformats.org/officeDocument/2006/relationships/hyperlink" Target="https://www.youtube.com/watch?v=KnZEXuMcaC4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youtube.com/watch?v=IgFGsWiPqXQ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youtube.com/watch?v=1Wq5Jdh-zAw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qni67aUJbw4" TargetMode="External"/><Relationship Id="rId4" Type="http://schemas.openxmlformats.org/officeDocument/2006/relationships/image" Target="../media/image4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www.dronesplayer.com/17652/%E5%A4%96%E8%B3%A3%E4%BB%94%E9%A3%AF%E7%A2%97%E4%B8%8D%E4%BF%9D-%E9%81%94%E7%BE%8E%E6%A8%82%E6%8E%A8%E5%85%A8%E7%90%83%E9%A6%96%E6%9E%B6%E9%80%81%E8%96%84%E9%A4%85%E7%84%A1%E4%BA%BA%E8%BB%8A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iis.tsinghua.edu.cn/uploadfile/2011/0318/2011031802382531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mailto:jet.jason@gmail.com" TargetMode="Externa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Twu6TFZ08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NlFvlS9nzE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aOV2JJfuI8pCvtHFC4QVxK9yXSLwGGT877OONve7hTNeXkw/viewform" TargetMode="Externa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14LEFKe8Q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www.youtube.com/watch?v=ZnHDrHLjWNg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logic.ly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67544" y="1844824"/>
            <a:ext cx="8676456" cy="1584176"/>
          </a:xfrm>
          <a:prstGeom prst="rect">
            <a:avLst/>
          </a:prstGeom>
          <a:gradFill>
            <a:gsLst>
              <a:gs pos="0">
                <a:srgbClr val="C00000"/>
              </a:gs>
              <a:gs pos="40000">
                <a:schemeClr val="accent2">
                  <a:lumMod val="60000"/>
                  <a:lumOff val="40000"/>
                  <a:alpha val="60000"/>
                </a:schemeClr>
              </a:gs>
              <a:gs pos="100000">
                <a:schemeClr val="accent6">
                  <a:alpha val="0"/>
                </a:schemeClr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4650432" cy="2232248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zh-TW" altLang="en-US" sz="4000" dirty="0" smtClean="0"/>
              <a:t>第一章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　導　論</a:t>
            </a:r>
            <a:endParaRPr lang="en-US" sz="4000" dirty="0"/>
          </a:p>
        </p:txBody>
      </p:sp>
      <p:sp>
        <p:nvSpPr>
          <p:cNvPr id="12" name="Subtitle 2">
            <a:hlinkClick r:id="rId3" action="ppaction://hlinksldjump"/>
          </p:cNvPr>
          <p:cNvSpPr txBox="1">
            <a:spLocks/>
          </p:cNvSpPr>
          <p:nvPr/>
        </p:nvSpPr>
        <p:spPr>
          <a:xfrm>
            <a:off x="258688" y="4427083"/>
            <a:ext cx="5105400" cy="55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Microsoft JhengHei" pitchFamily="34" charset="-120"/>
                <a:ea typeface="Microsoft JhengHei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effectLst/>
              </a:rPr>
              <a:t>1-</a:t>
            </a:r>
            <a:r>
              <a:rPr lang="en-US" altLang="zh-TW" dirty="0">
                <a:effectLst/>
              </a:rPr>
              <a:t>2</a:t>
            </a:r>
            <a:r>
              <a:rPr lang="zh-TW" altLang="en-US" dirty="0" smtClean="0">
                <a:effectLst/>
              </a:rPr>
              <a:t>　資訊科學發展</a:t>
            </a:r>
            <a:endParaRPr lang="en-US" altLang="zh-TW" dirty="0" smtClean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13" name="Subtitle 2">
            <a:hlinkClick r:id="rId4" action="ppaction://hlinksldjump"/>
          </p:cNvPr>
          <p:cNvSpPr txBox="1">
            <a:spLocks/>
          </p:cNvSpPr>
          <p:nvPr/>
        </p:nvSpPr>
        <p:spPr>
          <a:xfrm>
            <a:off x="258688" y="5044166"/>
            <a:ext cx="5105400" cy="55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Microsoft JhengHei" pitchFamily="34" charset="-120"/>
                <a:ea typeface="Microsoft JhengHei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effectLst/>
              </a:rPr>
              <a:t>1-3</a:t>
            </a:r>
            <a:r>
              <a:rPr lang="zh-TW" altLang="en-US" dirty="0" smtClean="0">
                <a:effectLst/>
              </a:rPr>
              <a:t>　電腦基本原理</a:t>
            </a:r>
            <a:endParaRPr lang="en-US" altLang="zh-TW" dirty="0" smtClean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14" name="Subtitle 2">
            <a:hlinkClick r:id="rId5" action="ppaction://hlinksldjump"/>
          </p:cNvPr>
          <p:cNvSpPr txBox="1">
            <a:spLocks/>
          </p:cNvSpPr>
          <p:nvPr/>
        </p:nvSpPr>
        <p:spPr>
          <a:xfrm>
            <a:off x="259200" y="3808800"/>
            <a:ext cx="5105400" cy="55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Microsoft JhengHei" pitchFamily="34" charset="-120"/>
                <a:ea typeface="Microsoft JhengHei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effectLst/>
              </a:rPr>
              <a:t>1-1</a:t>
            </a:r>
            <a:r>
              <a:rPr lang="zh-TW" altLang="en-US" dirty="0">
                <a:effectLst/>
              </a:rPr>
              <a:t>　</a:t>
            </a:r>
            <a:r>
              <a:rPr lang="zh-TW" altLang="en-US" dirty="0" smtClean="0">
                <a:effectLst/>
              </a:rPr>
              <a:t>資訊科學簡介</a:t>
            </a:r>
            <a:endParaRPr lang="zh-TW" alt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536" y="1980000"/>
            <a:ext cx="108000" cy="1332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5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1-1.1</a:t>
            </a:r>
            <a:r>
              <a:rPr lang="zh-TW" altLang="en-US" dirty="0" smtClean="0"/>
              <a:t> 資訊科學</a:t>
            </a:r>
            <a:r>
              <a:rPr lang="zh-TW" altLang="en-US" dirty="0"/>
              <a:t>本質與內涵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</a:rPr>
              <a:t>智慧型代理人</a:t>
            </a:r>
            <a:r>
              <a:rPr lang="zh-TW" altLang="en-US" b="1" dirty="0" smtClean="0">
                <a:solidFill>
                  <a:srgbClr val="C00000"/>
                </a:solidFill>
              </a:rPr>
              <a:t>系統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利用</a:t>
            </a:r>
            <a:r>
              <a:rPr lang="zh-TW" altLang="en-US" dirty="0"/>
              <a:t>電腦快速且精確的運算能力，幫助人類完成特定的</a:t>
            </a:r>
            <a:r>
              <a:rPr lang="zh-TW" altLang="en-US" dirty="0" smtClean="0"/>
              <a:t>工作。</a:t>
            </a:r>
            <a:endParaRPr lang="zh-TW" altLang="en-US" dirty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常見的有</a:t>
            </a:r>
            <a:r>
              <a:rPr lang="en-US" altLang="zh-TW" dirty="0" smtClean="0"/>
              <a:t>…</a:t>
            </a:r>
          </a:p>
          <a:p>
            <a:pPr lvl="3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自動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販賣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機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售票機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spcBef>
                <a:spcPts val="1200"/>
              </a:spcBef>
            </a:pPr>
            <a:r>
              <a:rPr lang="en-US" altLang="zh-TW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iPhone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的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SIRI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程式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 descr="C:\Documents and Settings\Chen\桌面\圖片 05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4255">
            <a:off x="5451455" y="2759213"/>
            <a:ext cx="1823289" cy="35634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60617" y="89563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資訊科技的研究領域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789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7030A0"/>
                </a:solidFill>
              </a:rPr>
              <a:t>Siri </a:t>
            </a:r>
            <a:r>
              <a:rPr lang="zh-TW" altLang="en-US" b="1" dirty="0">
                <a:solidFill>
                  <a:srgbClr val="7030A0"/>
                </a:solidFill>
              </a:rPr>
              <a:t>的運作原理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Siri </a:t>
            </a:r>
            <a:r>
              <a:rPr lang="zh-TW" altLang="en-US" dirty="0" smtClean="0"/>
              <a:t>的運作主要使用了語音辨識、人工智慧以及雲端運算等技術，整體的處理流程為：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首先將使用者說話的聲音編碼成一個壓縮數據包的形式，傳輸到雲端伺服器，再根據使用者的聲調和語序和統計模型進行比對，找出語音中最有可能的語意。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/>
        </p:nvGraphicFramePr>
        <p:xfrm>
          <a:off x="467544" y="2852936"/>
          <a:ext cx="8352928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7030A0"/>
                </a:solidFill>
              </a:rPr>
              <a:t>Siri </a:t>
            </a:r>
            <a:r>
              <a:rPr lang="zh-TW" altLang="en-US" b="1" dirty="0">
                <a:solidFill>
                  <a:srgbClr val="7030A0"/>
                </a:solidFill>
              </a:rPr>
              <a:t>的運作原理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在瞭解使用者的命令後，會判斷完成該命令是否需要連上網路：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命令手機撥電話給通訊錄中的朋友時，就不需要連上網路。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要詢問目前舊金山的氣溫時，就會需要連上網路查詢。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最後以語音回應的方式讓使用者知道命令已經完成，例如回報舊金山目前的氣溫是</a:t>
            </a:r>
            <a:r>
              <a:rPr lang="en-US" altLang="zh-TW" dirty="0" smtClean="0"/>
              <a:t>18℃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1-1.1</a:t>
            </a:r>
            <a:r>
              <a:rPr lang="zh-TW" altLang="en-US" dirty="0" smtClean="0"/>
              <a:t> 資訊科學</a:t>
            </a:r>
            <a:r>
              <a:rPr lang="zh-TW" altLang="en-US" dirty="0"/>
              <a:t>本質與內涵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</a:rPr>
              <a:t>多媒體與影像處理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幫助記錄</a:t>
            </a:r>
            <a:r>
              <a:rPr lang="zh-TW" altLang="en-US" dirty="0"/>
              <a:t>人生中的美好回憶，並儲存至電腦中長期保存或是進行特效剪輯處理。</a:t>
            </a:r>
            <a:endParaRPr lang="en-US" altLang="zh-TW" dirty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非</a:t>
            </a:r>
            <a:r>
              <a:rPr lang="zh-TW" altLang="en-US" dirty="0"/>
              <a:t>觸</a:t>
            </a:r>
            <a:r>
              <a:rPr lang="zh-TW" altLang="en-US" dirty="0" smtClean="0"/>
              <a:t>控式</a:t>
            </a:r>
            <a:r>
              <a:rPr lang="zh-TW" altLang="en-US" dirty="0"/>
              <a:t>遊樂器利用</a:t>
            </a:r>
            <a:r>
              <a:rPr lang="zh-TW" altLang="en-US" dirty="0" smtClean="0">
                <a:solidFill>
                  <a:srgbClr val="FF0000"/>
                </a:solidFill>
              </a:rPr>
              <a:t>動態影像</a:t>
            </a:r>
            <a:r>
              <a:rPr lang="zh-TW" altLang="en-US" dirty="0">
                <a:solidFill>
                  <a:srgbClr val="FF0000"/>
                </a:solidFill>
              </a:rPr>
              <a:t>偵測</a:t>
            </a:r>
            <a:r>
              <a:rPr lang="zh-TW" altLang="en-US" dirty="0"/>
              <a:t>，讓</a:t>
            </a:r>
            <a:r>
              <a:rPr lang="zh-TW" altLang="en-US" dirty="0" smtClean="0"/>
              <a:t>電腦記錄</a:t>
            </a:r>
            <a:r>
              <a:rPr lang="zh-TW" altLang="en-US" dirty="0"/>
              <a:t>使用者的</a:t>
            </a:r>
            <a:r>
              <a:rPr lang="zh-TW" altLang="en-US" dirty="0" smtClean="0"/>
              <a:t>一連串</a:t>
            </a:r>
            <a:r>
              <a:rPr lang="zh-TW" altLang="en-US" dirty="0"/>
              <a:t>動作，並將其</a:t>
            </a:r>
            <a:r>
              <a:rPr lang="zh-TW" altLang="en-US" dirty="0" smtClean="0"/>
              <a:t>轉換</a:t>
            </a:r>
            <a:r>
              <a:rPr lang="zh-TW" altLang="en-US" dirty="0"/>
              <a:t>為遊戲指令。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016" y="3786191"/>
            <a:ext cx="4714512" cy="2674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60617" y="89563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資訊科技的研究領域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714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比特幣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一種利用手機或電腦透過網路來進行交易的數位貨幣。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可透過操作電子郵件等方式購買各式商品，屬於高波動的實驗性貨幣，需要在充分了解的情況下保管與使用。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運作原理可參考：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>
            <a:hlinkClick r:id="rId2"/>
          </p:cNvPr>
          <p:cNvSpPr/>
          <p:nvPr/>
        </p:nvSpPr>
        <p:spPr>
          <a:xfrm>
            <a:off x="3921454" y="5039037"/>
            <a:ext cx="4151008" cy="46166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https://youtu.be/Gc2en3nHxA4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物聯網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把物品與物品透過有線或無線網路相互聯結所構成的網路。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例如「智慧住宅」，當主角一走進家裡，屋內的電燈便自動開啟，若走到電視旁，螢幕也馬上播放起他平常收看的頻道，坐上沙發，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電扇則自動朝他送風⋯⋯等等。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2056222" cy="240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巨量資料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(Big Data)</a:t>
            </a:r>
            <a:r>
              <a:rPr lang="zh-TW" altLang="en-US" b="1" dirty="0" smtClean="0">
                <a:solidFill>
                  <a:srgbClr val="7030A0"/>
                </a:solidFill>
              </a:rPr>
              <a:t>與資料探勘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(Data  Mining)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巨量資料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隨著電腦網路與行動裝置的發展，呈現爆炸性成長的多樣化資料。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例如在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上搜尋了哪些關鍵字，點選了哪幾項搜尋結果，或是在</a:t>
            </a:r>
            <a:r>
              <a:rPr lang="en-US" altLang="zh-TW" dirty="0" smtClean="0"/>
              <a:t>Facebook</a:t>
            </a:r>
            <a:r>
              <a:rPr lang="zh-TW" altLang="en-US" dirty="0" smtClean="0"/>
              <a:t>上發表了什麼心情狀態，對哪些人的狀態按讚等等。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巨量資料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(Big Data)</a:t>
            </a:r>
            <a:r>
              <a:rPr lang="zh-TW" altLang="en-US" b="1" dirty="0" smtClean="0">
                <a:solidFill>
                  <a:srgbClr val="7030A0"/>
                </a:solidFill>
              </a:rPr>
              <a:t>與資料探勘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(Data  Mining)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資料探勘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分析與歸類巨量資料，挖掘大量瑣碎資料中隱含的意義，進一步根據使用者的習慣，提供與推薦使用者可能喜好的項目。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可用來預測選舉、電影票房、天然災害。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雖然分析大量相關資料的結果可能比較不準確，但是它卻能讓我們快速知道趨勢走向。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隨堂作業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我對新興科技影響人類生活的看法（</a:t>
            </a:r>
            <a:r>
              <a:rPr lang="en-US" altLang="zh-TW" dirty="0" smtClean="0"/>
              <a:t>200</a:t>
            </a:r>
            <a:r>
              <a:rPr lang="zh-TW" altLang="en-US" dirty="0" smtClean="0"/>
              <a:t>～</a:t>
            </a:r>
            <a:r>
              <a:rPr lang="en-US" altLang="zh-TW" dirty="0" smtClean="0"/>
              <a:t>300</a:t>
            </a:r>
            <a:r>
              <a:rPr lang="zh-TW" altLang="en-US" dirty="0" smtClean="0"/>
              <a:t>字）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Big Data</a:t>
            </a:r>
          </a:p>
          <a:p>
            <a:pPr lvl="1"/>
            <a:r>
              <a:rPr lang="en-US" altLang="zh-TW" dirty="0" smtClean="0"/>
              <a:t>AI</a:t>
            </a:r>
          </a:p>
          <a:p>
            <a:pPr lvl="1"/>
            <a:r>
              <a:rPr lang="en-US" altLang="zh-TW" dirty="0" smtClean="0"/>
              <a:t>IOT</a:t>
            </a:r>
          </a:p>
          <a:p>
            <a:pPr lvl="1"/>
            <a:r>
              <a:rPr lang="zh-TW" altLang="en-US" dirty="0" smtClean="0"/>
              <a:t>虛擬貨幣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機器人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……</a:t>
            </a:r>
          </a:p>
          <a:p>
            <a:pPr marL="57150" indent="0">
              <a:buNone/>
            </a:pPr>
            <a:r>
              <a:rPr lang="zh-TW" altLang="en-US" dirty="0" smtClean="0"/>
              <a:t>電子郵件主旨寫上班級座號姓名，寄到老師的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信箱：</a:t>
            </a:r>
            <a:r>
              <a:rPr lang="en-US" altLang="zh-TW" dirty="0" smtClean="0">
                <a:hlinkClick r:id="rId2"/>
              </a:rPr>
              <a:t>jet.jason@gmail.com</a:t>
            </a:r>
            <a:endParaRPr lang="en-US" altLang="zh-TW" dirty="0" smtClean="0"/>
          </a:p>
          <a:p>
            <a:pPr marL="571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0715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1-1.2</a:t>
            </a:r>
            <a:r>
              <a:rPr lang="zh-TW" altLang="en-US" dirty="0" smtClean="0"/>
              <a:t> 常見</a:t>
            </a:r>
            <a:r>
              <a:rPr lang="zh-TW" altLang="en-US" dirty="0"/>
              <a:t>的電腦類型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超級電腦</a:t>
            </a:r>
            <a:r>
              <a:rPr lang="en-US" altLang="zh-TW" b="1" dirty="0" smtClean="0">
                <a:solidFill>
                  <a:srgbClr val="7030A0"/>
                </a:solidFill>
              </a:rPr>
              <a:t>(Supercomputer</a:t>
            </a:r>
            <a:r>
              <a:rPr lang="en-US" altLang="zh-TW" b="1" dirty="0">
                <a:solidFill>
                  <a:srgbClr val="7030A0"/>
                </a:solidFill>
              </a:rPr>
              <a:t>)</a:t>
            </a:r>
            <a:endParaRPr lang="zh-TW" altLang="en-US" b="1" dirty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常用於國家級單位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軍事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氣象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28662" y="2143116"/>
          <a:ext cx="7286676" cy="1828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5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項　目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程　度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功　　能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強大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計算速度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最快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價　　格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最昂貴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58336" y="2178220"/>
            <a:ext cx="2413532" cy="1750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99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>
          <a:xfrm>
            <a:off x="214282" y="1624034"/>
            <a:ext cx="8715436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電腦不只改變了歷史，已成為帶動整個人類社會進步的力量。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403874"/>
            <a:ext cx="5414970" cy="331101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電腦和網路科技已經融入到生活中的食、衣、住、行、育、樂等各方面，影響力無遠弗屆。</a:t>
            </a: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5929322" y="1571612"/>
            <a:ext cx="3000396" cy="3000396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世界前五百大超級電腦排名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一個評估與瞭解全球超級電腦之發展狀況的計劃。</a:t>
            </a:r>
            <a:endParaRPr lang="en-US" altLang="zh-TW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0232" y="2635533"/>
            <a:ext cx="5357850" cy="357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>
            <a:hlinkClick r:id="rId4"/>
          </p:cNvPr>
          <p:cNvSpPr txBox="1"/>
          <p:nvPr/>
        </p:nvSpPr>
        <p:spPr>
          <a:xfrm>
            <a:off x="3214678" y="6072206"/>
            <a:ext cx="3071834" cy="40011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http://www.top500.org/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233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1-1.2</a:t>
            </a:r>
            <a:r>
              <a:rPr lang="zh-TW" altLang="en-US" dirty="0" smtClean="0"/>
              <a:t> 常見</a:t>
            </a:r>
            <a:r>
              <a:rPr lang="zh-TW" altLang="en-US" dirty="0"/>
              <a:t>的電腦類型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502552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en-US" sz="3500" b="1" dirty="0">
                <a:solidFill>
                  <a:srgbClr val="7030A0"/>
                </a:solidFill>
              </a:rPr>
              <a:t>大型電腦</a:t>
            </a:r>
            <a:r>
              <a:rPr lang="en-US" altLang="zh-TW" sz="3500" b="1" dirty="0" smtClean="0">
                <a:solidFill>
                  <a:srgbClr val="7030A0"/>
                </a:solidFill>
              </a:rPr>
              <a:t>(Mainframe</a:t>
            </a:r>
            <a:r>
              <a:rPr lang="en-US" altLang="zh-TW" sz="3500" b="1" dirty="0">
                <a:solidFill>
                  <a:srgbClr val="7030A0"/>
                </a:solidFill>
              </a:rPr>
              <a:t>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endParaRPr lang="en-US" altLang="zh-TW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endParaRPr lang="en-US" altLang="zh-TW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endParaRPr lang="en-US" altLang="zh-TW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endParaRPr lang="en-US" altLang="zh-TW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zh-TW" altLang="en-US" dirty="0" smtClean="0"/>
              <a:t>常用於</a:t>
            </a:r>
            <a:r>
              <a:rPr lang="en-US" altLang="zh-TW" dirty="0" smtClean="0"/>
              <a:t>…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銀行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保險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證券業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28662" y="2000240"/>
          <a:ext cx="7286676" cy="2194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5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項　目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程　度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速　　度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快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容　　量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大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同時支援數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數百位使用者</a:t>
                      </a:r>
                      <a:endParaRPr lang="en-US" altLang="zh-TW" sz="24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透過</a:t>
                      </a:r>
                      <a:r>
                        <a:rPr lang="zh-TW" altLang="en-US" sz="2400" b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終端機</a:t>
                      </a:r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860" y="2004218"/>
            <a:ext cx="2414008" cy="22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348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1-1.2</a:t>
            </a:r>
            <a:r>
              <a:rPr lang="zh-TW" altLang="en-US" dirty="0" smtClean="0"/>
              <a:t> 常見</a:t>
            </a:r>
            <a:r>
              <a:rPr lang="zh-TW" altLang="en-US" dirty="0"/>
              <a:t>的電腦類型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伺服器與工作站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b="1" dirty="0" smtClean="0">
                <a:solidFill>
                  <a:srgbClr val="C00000"/>
                </a:solidFill>
              </a:rPr>
              <a:t>伺服器</a:t>
            </a:r>
            <a:r>
              <a:rPr lang="en-US" altLang="zh-TW" b="1" dirty="0" smtClean="0">
                <a:solidFill>
                  <a:srgbClr val="C00000"/>
                </a:solidFill>
              </a:rPr>
              <a:t>(Server)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具大量的儲存空間及快速的傳輸能力。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用於提供使用者資料或服務。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b="1" dirty="0" smtClean="0">
                <a:solidFill>
                  <a:srgbClr val="C00000"/>
                </a:solidFill>
              </a:rPr>
              <a:t>工作站</a:t>
            </a:r>
            <a:r>
              <a:rPr lang="en-US" altLang="zh-TW" b="1" dirty="0" smtClean="0">
                <a:solidFill>
                  <a:srgbClr val="C00000"/>
                </a:solidFill>
              </a:rPr>
              <a:t>(Workstation)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強調數學與圖形的計算能力。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用於專業的機械製造及繪圖設計。</a:t>
            </a:r>
            <a:endParaRPr lang="en-US" altLang="zh-TW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AEBED"/>
              </a:clrFrom>
              <a:clrTo>
                <a:srgbClr val="EAEB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0395" y="3599194"/>
            <a:ext cx="2767885" cy="28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375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1-1.2</a:t>
            </a:r>
            <a:r>
              <a:rPr lang="zh-TW" altLang="en-US" dirty="0" smtClean="0"/>
              <a:t> 常見</a:t>
            </a:r>
            <a:r>
              <a:rPr lang="zh-TW" altLang="en-US" dirty="0"/>
              <a:t>的電腦類型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個人電腦</a:t>
            </a:r>
            <a:r>
              <a:rPr lang="en-US" altLang="zh-TW" b="1" dirty="0" smtClean="0">
                <a:solidFill>
                  <a:srgbClr val="7030A0"/>
                </a:solidFill>
              </a:rPr>
              <a:t>(PC)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為</a:t>
            </a:r>
            <a:r>
              <a:rPr lang="zh-TW" altLang="en-US" dirty="0"/>
              <a:t>單一使用者所設計的電腦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常見的有</a:t>
            </a:r>
            <a:r>
              <a:rPr lang="en-US" altLang="zh-TW" dirty="0" smtClean="0"/>
              <a:t>…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桌上型電腦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筆記型電腦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8" name="Picture 2" descr="C:\Documents and Settings\Chen\桌面\圖片 06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AEBED"/>
              </a:clrFrom>
              <a:clrTo>
                <a:srgbClr val="EAEB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63492" y="3500438"/>
            <a:ext cx="4451912" cy="29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Chen\桌面\圖片 061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AEBED"/>
              </a:clrFrom>
              <a:clrTo>
                <a:srgbClr val="EAEB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099490">
            <a:off x="2244539" y="4783709"/>
            <a:ext cx="2046472" cy="15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693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1-1.2</a:t>
            </a:r>
            <a:r>
              <a:rPr lang="zh-TW" altLang="en-US" dirty="0" smtClean="0"/>
              <a:t> 常見</a:t>
            </a:r>
            <a:r>
              <a:rPr lang="zh-TW" altLang="en-US" dirty="0"/>
              <a:t>的電腦類型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嵌入式</a:t>
            </a:r>
            <a:r>
              <a:rPr lang="zh-TW" altLang="en-US" b="1" dirty="0" smtClean="0">
                <a:solidFill>
                  <a:srgbClr val="7030A0"/>
                </a:solidFill>
              </a:rPr>
              <a:t>電腦</a:t>
            </a:r>
            <a:r>
              <a:rPr lang="en-US" altLang="zh-TW" b="1" dirty="0" smtClean="0">
                <a:solidFill>
                  <a:srgbClr val="7030A0"/>
                </a:solidFill>
              </a:rPr>
              <a:t>(Embedded Computer)</a:t>
            </a:r>
            <a:endParaRPr lang="en-US" altLang="zh-TW" b="1" dirty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只能執行特定功能。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常用於智慧型家電</a:t>
            </a:r>
            <a:r>
              <a:rPr lang="en-US" altLang="zh-TW" dirty="0" smtClean="0"/>
              <a:t>…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手機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錄放影機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印表機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智慧型洗衣機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電冰箱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42" name="Picture 2" descr="D:\Yafan備份100.08.11\Yafan's D槽資料\計概課本\99計概\CB001計概B I\CH1\1-2.15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AEBED"/>
              </a:clrFrom>
              <a:clrTo>
                <a:srgbClr val="EAEB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1892" y="2714620"/>
            <a:ext cx="3779262" cy="18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Yafan備份100.08.11\Yafan's D槽資料\計概課本\99計概\CB001計概B I\CH1\temp\pic\G5081013042006_JPGHighres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8" b="6835"/>
          <a:stretch/>
        </p:blipFill>
        <p:spPr bwMode="auto">
          <a:xfrm>
            <a:off x="3780404" y="4429132"/>
            <a:ext cx="3363364" cy="207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8576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1-1.2</a:t>
            </a:r>
            <a:r>
              <a:rPr lang="zh-TW" altLang="en-US" dirty="0" smtClean="0"/>
              <a:t> 常見</a:t>
            </a:r>
            <a:r>
              <a:rPr lang="zh-TW" altLang="en-US" dirty="0"/>
              <a:t>的電腦類型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行動裝置</a:t>
            </a:r>
            <a:r>
              <a:rPr lang="en-US" altLang="zh-TW" b="1" dirty="0" smtClean="0">
                <a:solidFill>
                  <a:srgbClr val="7030A0"/>
                </a:solidFill>
              </a:rPr>
              <a:t>(Mobile Device)</a:t>
            </a:r>
            <a:endParaRPr lang="en-US" altLang="zh-TW" b="1" dirty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體積小，易隨身攜帶。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多具備上網功能。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常見的有</a:t>
            </a:r>
            <a:r>
              <a:rPr lang="en-US" altLang="zh-TW" dirty="0" smtClean="0"/>
              <a:t>…</a:t>
            </a:r>
          </a:p>
          <a:p>
            <a:pPr lvl="2">
              <a:spcBef>
                <a:spcPts val="1200"/>
              </a:spcBef>
            </a:pPr>
            <a:r>
              <a:rPr lang="zh-TW" alt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平板電腦</a:t>
            </a:r>
            <a:endParaRPr lang="en-US" altLang="zh-TW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智慧型手機</a:t>
            </a:r>
            <a:endParaRPr lang="en-US" altLang="zh-TW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智慧錶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501008"/>
            <a:ext cx="2066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861048"/>
            <a:ext cx="1181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576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54541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行動裝置內建的感應器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zh-TW" dirty="0" smtClean="0">
              <a:solidFill>
                <a:srgbClr val="7030A0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429256" y="4566350"/>
            <a:ext cx="3111949" cy="2648864"/>
            <a:chOff x="4959554" y="3832181"/>
            <a:chExt cx="3111949" cy="2648864"/>
          </a:xfrm>
        </p:grpSpPr>
        <p:pic>
          <p:nvPicPr>
            <p:cNvPr id="11266" name="Picture 2" descr="http://attach.bbs.miui.com/forum/201112/28/010822a0a77nn00pnibnaz.gif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95066">
              <a:off x="4959554" y="3832181"/>
              <a:ext cx="2651016" cy="264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圓角矩形圖說文字 5"/>
            <p:cNvSpPr/>
            <p:nvPr/>
          </p:nvSpPr>
          <p:spPr>
            <a:xfrm>
              <a:off x="6847367" y="4064730"/>
              <a:ext cx="1224136" cy="576064"/>
            </a:xfrm>
            <a:prstGeom prst="wedgeRoundRectCallout">
              <a:avLst>
                <a:gd name="adj1" fmla="val -56254"/>
                <a:gd name="adj2" fmla="val 86770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陀螺儀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58480" y="2052646"/>
          <a:ext cx="7914048" cy="2590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54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1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名　　稱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說　　明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應　　用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陀螺儀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用於感測方向及角度的變化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衛星導航、平衡遊戲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電子羅盤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用於測量地磁方位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辨識方向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加速感應器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用於測量物品加速度及重力改變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裝置振動測量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多點觸控裝置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用於感應多根手指的接觸點進而送出操作指令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人機操作介面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68144" y="6567155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圖片來源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8899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7030A0"/>
                </a:solidFill>
              </a:rPr>
              <a:t>Google Glass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結合擴增實境並整合視覺及聽覺的訊息，讓使用者以最直覺的方式取得各種資訊。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可語音操控完成實地搜尋、拍照攝影、即時通訊及查看氣象資訊等功能。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57620" y="3785851"/>
            <a:ext cx="4901440" cy="2572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流程圖: 循序存取儲存裝置 5">
            <a:hlinkClick r:id="rId4"/>
          </p:cNvPr>
          <p:cNvSpPr/>
          <p:nvPr/>
        </p:nvSpPr>
        <p:spPr>
          <a:xfrm flipH="1">
            <a:off x="3347864" y="1194010"/>
            <a:ext cx="714380" cy="663354"/>
          </a:xfrm>
          <a:prstGeom prst="flowChartMagneticTape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70000"/>
                </a:schemeClr>
              </a:gs>
              <a:gs pos="35000">
                <a:schemeClr val="accent4">
                  <a:tint val="37000"/>
                  <a:satMod val="300000"/>
                  <a:alpha val="70000"/>
                </a:schemeClr>
              </a:gs>
              <a:gs pos="100000">
                <a:schemeClr val="accent4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影</a:t>
            </a:r>
            <a:endParaRPr lang="zh-TW" altLang="en-US" sz="3200" dirty="0">
              <a:solidFill>
                <a:schemeClr val="bg1">
                  <a:lumMod val="8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233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可自行組裝設計的微電腦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樹莓派</a:t>
            </a:r>
            <a:r>
              <a:rPr lang="en-US" altLang="zh-TW" dirty="0" smtClean="0"/>
              <a:t>(Raspberry Pi)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只有信用卡大小，基於</a:t>
            </a:r>
            <a:r>
              <a:rPr lang="en-US" altLang="zh-TW" dirty="0" smtClean="0"/>
              <a:t>Linux </a:t>
            </a:r>
            <a:r>
              <a:rPr lang="zh-TW" altLang="en-US" dirty="0" smtClean="0"/>
              <a:t>系統的微電腦。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內建瀏覽器</a:t>
            </a:r>
            <a:r>
              <a:rPr lang="en-US" altLang="zh-TW" dirty="0" err="1" smtClean="0"/>
              <a:t>Iceweasel</a:t>
            </a:r>
            <a:r>
              <a:rPr lang="zh-TW" altLang="en-US" dirty="0" smtClean="0"/>
              <a:t>、辦公室軟體</a:t>
            </a:r>
            <a:r>
              <a:rPr lang="en-US" altLang="zh-TW" dirty="0" err="1" smtClean="0"/>
              <a:t>KOffice</a:t>
            </a:r>
            <a:r>
              <a:rPr lang="en-US" altLang="zh-TW" dirty="0" smtClean="0"/>
              <a:t> </a:t>
            </a:r>
            <a:r>
              <a:rPr lang="zh-TW" altLang="en-US" dirty="0" smtClean="0"/>
              <a:t>等。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利用樹莓派，可以從零開始學習硬體組裝、程式設計，甚至可以自己做手機。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更多資訊可見</a:t>
            </a:r>
            <a:r>
              <a:rPr lang="en-US" altLang="zh-TW" dirty="0" smtClean="0"/>
              <a:t>《</a:t>
            </a:r>
            <a:r>
              <a:rPr lang="zh-TW" altLang="en-US" dirty="0" smtClean="0">
                <a:hlinkClick r:id="rId3"/>
              </a:rPr>
              <a:t>台灣樹莓派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。</a:t>
            </a:r>
          </a:p>
          <a:p>
            <a:pPr lvl="1">
              <a:spcBef>
                <a:spcPts val="1200"/>
              </a:spcBef>
            </a:pPr>
            <a:endParaRPr lang="en-US" altLang="zh-TW" dirty="0" smtClean="0"/>
          </a:p>
        </p:txBody>
      </p:sp>
      <p:sp>
        <p:nvSpPr>
          <p:cNvPr id="16" name="文字方塊 1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7394" name="Picture 2" descr="D:\chi\Dropbox\啟芳出版社\02 課本紙本配套\CM031 計概A\Part A 教師手冊\原稿\PIC_CH1\anidees_silver_cas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674286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233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可自行組裝設計的微電腦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Arduino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大約一個手掌大的微控制板</a:t>
            </a:r>
            <a:r>
              <a:rPr lang="en-US" altLang="zh-TW" dirty="0" smtClean="0"/>
              <a:t>(microcontroller board)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可以連接</a:t>
            </a:r>
            <a:r>
              <a:rPr lang="en-US" altLang="zh-TW" dirty="0" smtClean="0"/>
              <a:t>LED</a:t>
            </a:r>
            <a:r>
              <a:rPr lang="zh-TW" altLang="en-US" dirty="0" smtClean="0"/>
              <a:t>燈、</a:t>
            </a:r>
            <a:r>
              <a:rPr lang="en-US" altLang="zh-TW" dirty="0" smtClean="0"/>
              <a:t>WiFi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RFID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等各種通訊模組，製作機器車、發光手套或飛行器等。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更多資訊可見</a:t>
            </a:r>
            <a:r>
              <a:rPr lang="en-US" altLang="zh-TW" dirty="0" smtClean="0"/>
              <a:t>《</a:t>
            </a:r>
            <a:r>
              <a:rPr lang="en-US" altLang="zh-TW" dirty="0" smtClean="0">
                <a:hlinkClick r:id="rId3"/>
              </a:rPr>
              <a:t>Cooper </a:t>
            </a:r>
            <a:r>
              <a:rPr lang="en-US" altLang="zh-TW" dirty="0" err="1" smtClean="0">
                <a:hlinkClick r:id="rId3"/>
              </a:rPr>
              <a:t>Maa</a:t>
            </a:r>
            <a:r>
              <a:rPr lang="en-US" altLang="zh-TW" dirty="0" smtClean="0">
                <a:hlinkClick r:id="rId3"/>
              </a:rPr>
              <a:t> </a:t>
            </a:r>
            <a:r>
              <a:rPr lang="zh-TW" altLang="en-US" dirty="0" smtClean="0">
                <a:hlinkClick r:id="rId3"/>
              </a:rPr>
              <a:t>的</a:t>
            </a:r>
            <a:r>
              <a:rPr lang="en-US" altLang="zh-TW" dirty="0" smtClean="0">
                <a:hlinkClick r:id="rId3"/>
              </a:rPr>
              <a:t>Arduino </a:t>
            </a:r>
            <a:r>
              <a:rPr lang="zh-TW" altLang="en-US" dirty="0" smtClean="0">
                <a:hlinkClick r:id="rId3"/>
              </a:rPr>
              <a:t>筆記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。</a:t>
            </a:r>
          </a:p>
          <a:p>
            <a:pPr lvl="1">
              <a:spcBef>
                <a:spcPts val="1200"/>
              </a:spcBef>
            </a:pPr>
            <a:endParaRPr lang="en-US" altLang="zh-TW" dirty="0" smtClean="0"/>
          </a:p>
        </p:txBody>
      </p:sp>
      <p:sp>
        <p:nvSpPr>
          <p:cNvPr id="16" name="文字方塊 1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8418" name="Picture 2" descr="D:\chi\Dropbox\啟芳出版社\02 課本紙本配套\CM031 計概A\Part A 教師手冊\原稿\PIC_CH1\apcnews2012masterclass_arduino_rolly_thumb_mainImage1.jpg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2881593" cy="2160000"/>
          </a:xfrm>
          <a:prstGeom prst="rect">
            <a:avLst/>
          </a:prstGeom>
          <a:noFill/>
        </p:spPr>
      </p:pic>
      <p:pic>
        <p:nvPicPr>
          <p:cNvPr id="188419" name="Picture 3" descr="D:\chi\Dropbox\啟芳出版社\02 課本紙本配套\CM031 計概A\Part A 教師手冊\原稿\PIC_CH1\Arduin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216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233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</a:t>
            </a:r>
            <a:r>
              <a:rPr lang="zh-TW" altLang="en-US" dirty="0" smtClean="0"/>
              <a:t> 資訊科學的簡介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>
                <a:solidFill>
                  <a:schemeClr val="tx1"/>
                </a:solidFill>
              </a:rPr>
              <a:t>電腦發展至今已廣泛地被運用在各</a:t>
            </a:r>
            <a:r>
              <a:rPr lang="zh-TW" altLang="en-US" dirty="0" smtClean="0">
                <a:solidFill>
                  <a:schemeClr val="tx1"/>
                </a:solidFill>
              </a:rPr>
              <a:t>領域。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endParaRPr lang="en-US" altLang="zh-TW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dirty="0" smtClean="0">
                <a:solidFill>
                  <a:schemeClr val="tx1"/>
                </a:solidFill>
              </a:rPr>
              <a:t>享受電腦所提供的服務時，應該了解</a:t>
            </a:r>
            <a:r>
              <a:rPr lang="en-US" altLang="zh-TW" dirty="0" smtClean="0">
                <a:solidFill>
                  <a:schemeClr val="tx1"/>
                </a:solidFill>
              </a:rPr>
              <a:t>…</a:t>
            </a:r>
            <a:endParaRPr lang="zh-TW" altLang="en-US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>
                <a:solidFill>
                  <a:srgbClr val="7030A0"/>
                </a:solidFill>
              </a:rPr>
              <a:t>	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>
                <a:solidFill>
                  <a:srgbClr val="7030A0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071538" y="3357562"/>
            <a:ext cx="4572032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什麼是電腦？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071538" y="3929066"/>
            <a:ext cx="4572032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ts val="1200"/>
              </a:spcBef>
            </a:pP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電腦能做什麼事？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071538" y="4500570"/>
            <a:ext cx="4572032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ts val="1200"/>
              </a:spcBef>
            </a:pP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與資訊科學又有什麼相關？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1862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1-1.3</a:t>
            </a:r>
            <a:r>
              <a:rPr lang="zh-TW" altLang="en-US" dirty="0" smtClean="0"/>
              <a:t> 生活</a:t>
            </a:r>
            <a:r>
              <a:rPr lang="zh-TW" altLang="en-US" dirty="0"/>
              <a:t>中的資訊科技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在</a:t>
            </a:r>
            <a:r>
              <a:rPr lang="zh-TW" altLang="en-US" dirty="0"/>
              <a:t>日常生活中，電腦還可能以各種不同的形態</a:t>
            </a:r>
            <a:r>
              <a:rPr lang="zh-TW" altLang="en-US" dirty="0" smtClean="0"/>
              <a:t>隱藏在</a:t>
            </a:r>
            <a:r>
              <a:rPr lang="zh-TW" altLang="en-US" dirty="0"/>
              <a:t>我們周遭，舉凡</a:t>
            </a:r>
            <a:r>
              <a:rPr lang="zh-TW" altLang="en-US" dirty="0">
                <a:solidFill>
                  <a:srgbClr val="FF0000"/>
                </a:solidFill>
              </a:rPr>
              <a:t>大眾</a:t>
            </a:r>
            <a:r>
              <a:rPr lang="zh-TW" altLang="en-US" dirty="0" smtClean="0">
                <a:solidFill>
                  <a:srgbClr val="FF0000"/>
                </a:solidFill>
              </a:rPr>
              <a:t>運輸</a:t>
            </a:r>
            <a:r>
              <a:rPr lang="zh-TW" altLang="en-US" dirty="0" smtClean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休閒</a:t>
            </a:r>
            <a:r>
              <a:rPr lang="zh-TW" altLang="en-US" dirty="0" smtClean="0">
                <a:solidFill>
                  <a:srgbClr val="FF0000"/>
                </a:solidFill>
              </a:rPr>
              <a:t>娛樂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商業活動</a:t>
            </a:r>
            <a:r>
              <a:rPr lang="zh-TW" altLang="en-US" dirty="0" smtClean="0"/>
              <a:t>等皆與電腦脫離不了關係，以下是電腦科學在生活</a:t>
            </a:r>
            <a:r>
              <a:rPr lang="zh-TW" altLang="en-US" dirty="0"/>
              <a:t>中的應用</a:t>
            </a:r>
            <a:r>
              <a:rPr lang="zh-TW" altLang="en-US" dirty="0" smtClean="0"/>
              <a:t>實例</a:t>
            </a:r>
            <a:r>
              <a:rPr lang="zh-TW" altLang="en-US" dirty="0"/>
              <a:t>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35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1-1.3</a:t>
            </a:r>
            <a:r>
              <a:rPr lang="zh-TW" altLang="en-US" dirty="0" smtClean="0"/>
              <a:t> 生活</a:t>
            </a:r>
            <a:r>
              <a:rPr lang="zh-TW" altLang="en-US" dirty="0"/>
              <a:t>中的資訊科技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電子地圖</a:t>
            </a:r>
            <a:endParaRPr lang="en-US" altLang="zh-TW" b="1" dirty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透過</a:t>
            </a:r>
            <a:r>
              <a:rPr lang="zh-TW" altLang="en-US" dirty="0"/>
              <a:t>「</a:t>
            </a:r>
            <a:r>
              <a:rPr lang="zh-TW" altLang="en-US" dirty="0">
                <a:solidFill>
                  <a:srgbClr val="FF0000"/>
                </a:solidFill>
              </a:rPr>
              <a:t>相關文字</a:t>
            </a:r>
            <a:r>
              <a:rPr lang="zh-TW" altLang="en-US" dirty="0"/>
              <a:t>」與「</a:t>
            </a:r>
            <a:r>
              <a:rPr lang="zh-TW" altLang="en-US" dirty="0">
                <a:solidFill>
                  <a:srgbClr val="FF0000"/>
                </a:solidFill>
              </a:rPr>
              <a:t>地圖集</a:t>
            </a:r>
            <a:r>
              <a:rPr lang="zh-TW" altLang="en-US" dirty="0"/>
              <a:t>」建立成一可查詢的</a:t>
            </a:r>
            <a:r>
              <a:rPr lang="zh-TW" altLang="en-US" dirty="0" smtClean="0"/>
              <a:t>資料庫。</a:t>
            </a:r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提供路線規劃、</a:t>
            </a:r>
            <a:r>
              <a:rPr lang="zh-TW" altLang="en-US" dirty="0"/>
              <a:t>周邊</a:t>
            </a:r>
            <a:r>
              <a:rPr lang="zh-TW" altLang="en-US" dirty="0" smtClean="0"/>
              <a:t>商家查詢</a:t>
            </a:r>
            <a:r>
              <a:rPr lang="zh-TW" altLang="en-US" dirty="0"/>
              <a:t>等服務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en-US" altLang="zh-TW" u="sng" dirty="0">
                <a:hlinkClick r:id="rId3"/>
              </a:rPr>
              <a:t>https://www.flightradar24.com/23.5,121/7</a:t>
            </a:r>
            <a:endParaRPr lang="zh-TW" altLang="en-US" dirty="0"/>
          </a:p>
        </p:txBody>
      </p:sp>
      <p:pic>
        <p:nvPicPr>
          <p:cNvPr id="14338" name="Picture 2" descr="D:\計算機概論\計概課本\CB041\校稿\二校\CB041_CH1&amp;CH2\1-2.1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4222640"/>
            <a:ext cx="3093292" cy="2158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2" descr="D:\計算機概論\計概課本\CB041\校稿\二校\CB041_CH1&amp;CH2\1-2.1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6" y="4119465"/>
            <a:ext cx="2999710" cy="263119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91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0711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街景視圖的建立</a:t>
            </a:r>
            <a:endParaRPr lang="en-US" altLang="zh-TW" b="1" dirty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altLang="zh-TW" dirty="0" smtClean="0">
                <a:solidFill>
                  <a:srgbClr val="FF0000"/>
                </a:solidFill>
              </a:rPr>
              <a:t>Google Maps</a:t>
            </a:r>
            <a:r>
              <a:rPr lang="zh-TW" altLang="en-US" dirty="0" smtClean="0"/>
              <a:t>透過在車頂裝設有相機、</a:t>
            </a:r>
            <a:r>
              <a:rPr lang="en-US" altLang="zh-TW" dirty="0" smtClean="0"/>
              <a:t>GPS</a:t>
            </a:r>
            <a:r>
              <a:rPr lang="zh-TW" altLang="en-US" dirty="0" smtClean="0"/>
              <a:t>等裝置的街景車，四處行駛以蒐集各地的圖像資料，再利用相片重疊的部分將圖像接成</a:t>
            </a:r>
            <a:r>
              <a:rPr lang="en-US" altLang="zh-TW" dirty="0" smtClean="0"/>
              <a:t>360</a:t>
            </a:r>
            <a:r>
              <a:rPr lang="zh-TW" altLang="en-US" dirty="0" smtClean="0"/>
              <a:t>度全景照片。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技術細節可參考：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endParaRPr lang="en-US" altLang="zh-TW" dirty="0" smtClean="0"/>
          </a:p>
        </p:txBody>
      </p:sp>
      <p:sp>
        <p:nvSpPr>
          <p:cNvPr id="16" name="文字方塊 1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>
            <a:hlinkClick r:id="rId3"/>
          </p:cNvPr>
          <p:cNvSpPr/>
          <p:nvPr/>
        </p:nvSpPr>
        <p:spPr>
          <a:xfrm>
            <a:off x="3929058" y="3467401"/>
            <a:ext cx="2922531" cy="46166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http://goo.gl/Q3NcAe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pic>
        <p:nvPicPr>
          <p:cNvPr id="137218" name="Picture 2" descr="https://www.google.com.tw/maps/about/images/behind-the-scenes/about/device-carousel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2160240" cy="252000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4644008" y="6567155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  <a:hlinkClick r:id="rId5"/>
              </a:rPr>
              <a:t>圖片來源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233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3571876"/>
            <a:ext cx="5214974" cy="30533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1-1.3</a:t>
            </a:r>
            <a:r>
              <a:rPr lang="zh-TW" altLang="en-US" dirty="0" smtClean="0"/>
              <a:t> 生活</a:t>
            </a:r>
            <a:r>
              <a:rPr lang="zh-TW" altLang="en-US" dirty="0"/>
              <a:t>中的資訊科技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線上學習 </a:t>
            </a:r>
            <a:r>
              <a:rPr lang="en-US" altLang="zh-TW" b="1" dirty="0" smtClean="0">
                <a:solidFill>
                  <a:srgbClr val="7030A0"/>
                </a:solidFill>
              </a:rPr>
              <a:t>(Online  Learning)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利用</a:t>
            </a:r>
            <a:r>
              <a:rPr lang="zh-TW" altLang="en-US" dirty="0"/>
              <a:t>網路來進行學習的一種</a:t>
            </a:r>
            <a:r>
              <a:rPr lang="zh-TW" altLang="en-US" dirty="0" smtClean="0"/>
              <a:t>方式，不再受到時空限制，隨時可以進行相關課程的教學與評量。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rgbClr val="FF0000"/>
                </a:solidFill>
              </a:rPr>
              <a:t>同步</a:t>
            </a:r>
            <a:r>
              <a:rPr lang="zh-TW" altLang="en-US" dirty="0">
                <a:solidFill>
                  <a:srgbClr val="FF0000"/>
                </a:solidFill>
              </a:rPr>
              <a:t>遠距</a:t>
            </a:r>
            <a:r>
              <a:rPr lang="zh-TW" altLang="en-US" dirty="0" smtClean="0">
                <a:solidFill>
                  <a:srgbClr val="FF0000"/>
                </a:solidFill>
              </a:rPr>
              <a:t>教學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rgbClr val="FF0000"/>
                </a:solidFill>
              </a:rPr>
              <a:t>非同步</a:t>
            </a:r>
            <a:r>
              <a:rPr lang="zh-TW" altLang="en-US" dirty="0">
                <a:solidFill>
                  <a:srgbClr val="FF0000"/>
                </a:solidFill>
              </a:rPr>
              <a:t>遠距</a:t>
            </a:r>
            <a:r>
              <a:rPr lang="zh-TW" altLang="en-US" dirty="0" smtClean="0">
                <a:solidFill>
                  <a:srgbClr val="FF0000"/>
                </a:solidFill>
              </a:rPr>
              <a:t>教學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4294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大規模開放線上課程 </a:t>
            </a:r>
            <a:r>
              <a:rPr lang="en-US" altLang="zh-TW" b="1" dirty="0">
                <a:solidFill>
                  <a:srgbClr val="7030A0"/>
                </a:solidFill>
              </a:rPr>
              <a:t>(MOOC</a:t>
            </a:r>
            <a:r>
              <a:rPr lang="en-US" altLang="zh-TW" b="1" dirty="0" smtClean="0">
                <a:solidFill>
                  <a:srgbClr val="7030A0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透過在網路上提供開放式教育資源。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任何人都可以學習哈佛大學、麻省理工學院、臺灣大學等世界知名大學所開設的各種課程。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著名的</a:t>
            </a:r>
            <a:r>
              <a:rPr lang="en-US" altLang="zh-TW" dirty="0" smtClean="0"/>
              <a:t>MOOC</a:t>
            </a:r>
            <a:r>
              <a:rPr lang="zh-TW" altLang="en-US" dirty="0" smtClean="0"/>
              <a:t>如</a:t>
            </a:r>
            <a:r>
              <a:rPr lang="zh-TW" altLang="en-US" dirty="0" smtClean="0">
                <a:hlinkClick r:id="rId4"/>
              </a:rPr>
              <a:t>可汗學院</a:t>
            </a:r>
            <a:r>
              <a:rPr lang="zh-TW" altLang="en-US" dirty="0" smtClean="0"/>
              <a:t>、</a:t>
            </a:r>
            <a:r>
              <a:rPr lang="en-US" altLang="zh-TW" dirty="0" smtClean="0">
                <a:hlinkClick r:id="rId5"/>
              </a:rPr>
              <a:t>Udacity</a:t>
            </a:r>
            <a:r>
              <a:rPr lang="zh-TW" altLang="en-US" dirty="0" smtClean="0"/>
              <a:t>、</a:t>
            </a:r>
            <a:r>
              <a:rPr lang="en-US" altLang="zh-TW" dirty="0" smtClean="0">
                <a:hlinkClick r:id="rId6"/>
              </a:rPr>
              <a:t>Coursera</a:t>
            </a:r>
            <a:r>
              <a:rPr lang="zh-TW" altLang="en-US" dirty="0" smtClean="0"/>
              <a:t>等，開設有電腦科學、心理學、統計學、物理學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等課程。</a:t>
            </a:r>
            <a:endParaRPr lang="en-US" altLang="zh-TW" dirty="0" smtClean="0"/>
          </a:p>
        </p:txBody>
      </p:sp>
      <p:sp>
        <p:nvSpPr>
          <p:cNvPr id="16" name="文字方塊 1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233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1-1.3</a:t>
            </a:r>
            <a:r>
              <a:rPr lang="zh-TW" altLang="en-US" dirty="0" smtClean="0"/>
              <a:t> 生活</a:t>
            </a:r>
            <a:r>
              <a:rPr lang="zh-TW" altLang="en-US" dirty="0"/>
              <a:t>中的資訊科技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虛擬實境</a:t>
            </a:r>
            <a:r>
              <a:rPr lang="en-US" altLang="zh-TW" b="1" dirty="0" smtClean="0">
                <a:solidFill>
                  <a:srgbClr val="7030A0"/>
                </a:solidFill>
              </a:rPr>
              <a:t>(VR</a:t>
            </a:r>
            <a:r>
              <a:rPr lang="en-US" altLang="zh-TW" b="1" dirty="0">
                <a:solidFill>
                  <a:srgbClr val="7030A0"/>
                </a:solidFill>
              </a:rPr>
              <a:t>) </a:t>
            </a:r>
            <a:endParaRPr lang="zh-TW" altLang="en-US" b="1" dirty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一種</a:t>
            </a:r>
            <a:r>
              <a:rPr lang="zh-TW" altLang="en-US" dirty="0"/>
              <a:t>特殊的</a:t>
            </a:r>
            <a:r>
              <a:rPr lang="zh-TW" altLang="en-US" dirty="0" smtClean="0"/>
              <a:t>模擬技術。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透過</a:t>
            </a:r>
            <a:r>
              <a:rPr lang="zh-TW" altLang="en-US" dirty="0">
                <a:solidFill>
                  <a:srgbClr val="FF0000"/>
                </a:solidFill>
              </a:rPr>
              <a:t>電腦技術</a:t>
            </a:r>
            <a:r>
              <a:rPr lang="zh-TW" altLang="en-US" dirty="0"/>
              <a:t>與</a:t>
            </a:r>
            <a:r>
              <a:rPr lang="zh-TW" altLang="en-US" dirty="0">
                <a:solidFill>
                  <a:srgbClr val="FF0000"/>
                </a:solidFill>
              </a:rPr>
              <a:t>特殊設備</a:t>
            </a:r>
            <a:r>
              <a:rPr lang="zh-TW" altLang="en-US" dirty="0"/>
              <a:t>來模擬現實環境</a:t>
            </a:r>
            <a:r>
              <a:rPr lang="zh-TW" altLang="en-US" dirty="0" smtClean="0"/>
              <a:t>中人類</a:t>
            </a:r>
            <a:r>
              <a:rPr lang="zh-TW" altLang="en-US" dirty="0"/>
              <a:t>所能接受的各種</a:t>
            </a:r>
            <a:r>
              <a:rPr lang="zh-TW" altLang="en-US" dirty="0" smtClean="0"/>
              <a:t>刺激。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719127" y="3609712"/>
            <a:ext cx="6353335" cy="3105436"/>
            <a:chOff x="1785918" y="3466836"/>
            <a:chExt cx="6353335" cy="3105436"/>
          </a:xfrm>
        </p:grpSpPr>
        <p:pic>
          <p:nvPicPr>
            <p:cNvPr id="15362" name="Picture 2" descr="C:\Documents and Settings\Chen\桌面\圖片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785918" y="3466836"/>
              <a:ext cx="4107000" cy="31054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Documents and Settings\Chen\桌面\圖片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500693" y="3571876"/>
              <a:ext cx="2638560" cy="157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2030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VR</a:t>
            </a:r>
            <a:r>
              <a:rPr lang="zh-TW" altLang="en-US" b="1" dirty="0" smtClean="0">
                <a:solidFill>
                  <a:srgbClr val="7030A0"/>
                </a:solidFill>
              </a:rPr>
              <a:t>虛擬實境裝置</a:t>
            </a:r>
            <a:r>
              <a:rPr lang="en-US" altLang="zh-TW" b="1" dirty="0" smtClean="0">
                <a:solidFill>
                  <a:srgbClr val="7030A0"/>
                </a:solidFill>
              </a:rPr>
              <a:t>:Vive</a:t>
            </a:r>
          </a:p>
          <a:p>
            <a:pPr marL="365125" indent="0">
              <a:buNone/>
            </a:pPr>
            <a:r>
              <a:rPr lang="en-US" altLang="zh-TW" dirty="0" smtClean="0"/>
              <a:t>-Vive</a:t>
            </a:r>
            <a:r>
              <a:rPr lang="zh-TW" altLang="en-US" dirty="0" smtClean="0"/>
              <a:t>是</a:t>
            </a:r>
            <a:r>
              <a:rPr lang="en-US" altLang="zh-TW" dirty="0" smtClean="0"/>
              <a:t>HTC</a:t>
            </a:r>
            <a:r>
              <a:rPr lang="zh-TW" altLang="en-US" dirty="0" smtClean="0"/>
              <a:t>與</a:t>
            </a:r>
            <a:r>
              <a:rPr lang="en-US" altLang="zh-TW" dirty="0" smtClean="0"/>
              <a:t>Valve</a:t>
            </a:r>
            <a:r>
              <a:rPr lang="zh-TW" altLang="en-US" dirty="0" smtClean="0"/>
              <a:t>共同生產開發的虛擬實境裝置，於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月正式上市。第一波體驗影片「</a:t>
            </a:r>
            <a:r>
              <a:rPr lang="en-US" altLang="zh-TW" dirty="0" smtClean="0"/>
              <a:t>Star  Wars</a:t>
            </a:r>
            <a:r>
              <a:rPr lang="zh-TW" altLang="en-US" dirty="0" smtClean="0"/>
              <a:t>：</a:t>
            </a:r>
            <a:r>
              <a:rPr lang="en-US" altLang="zh-TW" dirty="0" smtClean="0"/>
              <a:t>Trials on </a:t>
            </a:r>
            <a:r>
              <a:rPr lang="en-US" altLang="zh-TW" dirty="0" err="1" smtClean="0"/>
              <a:t>Tatooine</a:t>
            </a:r>
            <a:r>
              <a:rPr lang="zh-TW" altLang="en-US" dirty="0" smtClean="0"/>
              <a:t>」，讓玩家可藉由</a:t>
            </a:r>
            <a:r>
              <a:rPr lang="en-US" altLang="zh-TW" dirty="0" smtClean="0"/>
              <a:t>Vive</a:t>
            </a:r>
            <a:r>
              <a:rPr lang="zh-TW" altLang="en-US" dirty="0" smtClean="0"/>
              <a:t>沉浸在星際大戰的世界中。</a:t>
            </a: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7" name="流程圖: 循序存取儲存裝置 16">
            <a:hlinkClick r:id="rId3"/>
          </p:cNvPr>
          <p:cNvSpPr/>
          <p:nvPr/>
        </p:nvSpPr>
        <p:spPr>
          <a:xfrm flipH="1">
            <a:off x="4716016" y="1196752"/>
            <a:ext cx="714380" cy="663354"/>
          </a:xfrm>
          <a:prstGeom prst="flowChartMagneticTape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70000"/>
                </a:schemeClr>
              </a:gs>
              <a:gs pos="35000">
                <a:schemeClr val="accent4">
                  <a:tint val="37000"/>
                  <a:satMod val="300000"/>
                  <a:alpha val="70000"/>
                </a:schemeClr>
              </a:gs>
              <a:gs pos="100000">
                <a:schemeClr val="accent4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影</a:t>
            </a:r>
            <a:endParaRPr lang="zh-TW" altLang="en-US" sz="3200" dirty="0">
              <a:solidFill>
                <a:schemeClr val="bg1">
                  <a:lumMod val="8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0565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dirty="0" smtClean="0"/>
              <a:t>1-1.3</a:t>
            </a:r>
            <a:r>
              <a:rPr lang="zh-TW" altLang="en-US" dirty="0" smtClean="0"/>
              <a:t> 生活</a:t>
            </a:r>
            <a:r>
              <a:rPr lang="zh-TW" altLang="en-US" dirty="0"/>
              <a:t>中的資訊科技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擴增實境</a:t>
            </a:r>
            <a:r>
              <a:rPr lang="en-US" altLang="zh-TW" b="1" dirty="0" smtClean="0">
                <a:solidFill>
                  <a:srgbClr val="7030A0"/>
                </a:solidFill>
              </a:rPr>
              <a:t>(AR)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一種計算攝影機影像的位置及角度並加上對應資訊或圖像的技術。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利用平板電腦掃描現實中紙張上的圖像，螢幕會出現對應的虛擬</a:t>
            </a:r>
            <a:r>
              <a:rPr lang="en-US" altLang="zh-TW" dirty="0" smtClean="0"/>
              <a:t>3D</a:t>
            </a:r>
            <a:r>
              <a:rPr lang="zh-TW" altLang="en-US" dirty="0" smtClean="0"/>
              <a:t>模型，使用者可以透過現實環境來取得與之相關的虛擬資訊。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85784" y="4363940"/>
            <a:ext cx="8501058" cy="2351208"/>
            <a:chOff x="214314" y="4286256"/>
            <a:chExt cx="8501058" cy="2351208"/>
          </a:xfrm>
        </p:grpSpPr>
        <p:pic>
          <p:nvPicPr>
            <p:cNvPr id="15362" name="Picture 2" descr="C:\Documents and Settings\Chen\桌面\圖片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33698" y="4286256"/>
              <a:ext cx="3524252" cy="23512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接點 8"/>
            <p:cNvCxnSpPr/>
            <p:nvPr/>
          </p:nvCxnSpPr>
          <p:spPr>
            <a:xfrm>
              <a:off x="1928794" y="5357826"/>
              <a:ext cx="1571636" cy="158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5286380" y="5143512"/>
              <a:ext cx="1571636" cy="158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6715140" y="4720248"/>
              <a:ext cx="200023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zh-TW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軟體利用攝影機偵測圖像並產生對應的虛擬物件</a:t>
              </a:r>
              <a:endPara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14314" y="5143512"/>
              <a:ext cx="2000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zh-TW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現實中的圖像</a:t>
              </a:r>
              <a:endPara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030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/>
          <p:cNvCxnSpPr/>
          <p:nvPr/>
        </p:nvCxnSpPr>
        <p:spPr>
          <a:xfrm>
            <a:off x="928662" y="3929066"/>
            <a:ext cx="721523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擴增實境與虛擬實境的比較：</a:t>
            </a: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857224" y="2857496"/>
            <a:ext cx="7429552" cy="2071702"/>
            <a:chOff x="857224" y="2857496"/>
            <a:chExt cx="7429552" cy="2071702"/>
          </a:xfrm>
        </p:grpSpPr>
        <p:graphicFrame>
          <p:nvGraphicFramePr>
            <p:cNvPr id="8" name="資料庫圖表 7"/>
            <p:cNvGraphicFramePr/>
            <p:nvPr/>
          </p:nvGraphicFramePr>
          <p:xfrm>
            <a:off x="857224" y="2857496"/>
            <a:ext cx="7429552" cy="20717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2786050" y="3714752"/>
              <a:ext cx="150019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擴增實境</a:t>
              </a:r>
              <a:endPara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857752" y="3228980"/>
              <a:ext cx="150019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擴增虛境</a:t>
              </a:r>
              <a:endPara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214546" y="1938536"/>
            <a:ext cx="4714908" cy="914400"/>
            <a:chOff x="1000100" y="1709928"/>
            <a:chExt cx="7286676" cy="914400"/>
          </a:xfrm>
        </p:grpSpPr>
        <p:sp>
          <p:nvSpPr>
            <p:cNvPr id="13" name="右大括弧 12"/>
            <p:cNvSpPr/>
            <p:nvPr/>
          </p:nvSpPr>
          <p:spPr>
            <a:xfrm rot="16200000" flipV="1">
              <a:off x="4499422" y="-1163027"/>
              <a:ext cx="288032" cy="7286676"/>
            </a:xfrm>
            <a:prstGeom prst="rightBrace">
              <a:avLst>
                <a:gd name="adj1" fmla="val 125769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263386" y="1709928"/>
              <a:ext cx="2760105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混合實境</a:t>
              </a:r>
              <a:endPara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977352"/>
            <a:ext cx="2734178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722" y="4977352"/>
            <a:ext cx="2420318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979" name="Picture 3" descr="C:\Users\Bill\Desktop\shutterstock_7712337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977352"/>
            <a:ext cx="2432376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1-1.1</a:t>
            </a:r>
            <a:r>
              <a:rPr lang="zh-TW" altLang="en-US" dirty="0" smtClean="0"/>
              <a:t> 資訊科學本質與內涵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403874"/>
            <a:ext cx="505778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資訊科學本質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>
                <a:solidFill>
                  <a:schemeClr val="tx1"/>
                </a:solidFill>
              </a:rPr>
              <a:t>為了日常的</a:t>
            </a:r>
            <a:r>
              <a:rPr lang="zh-TW" altLang="en-US" dirty="0">
                <a:solidFill>
                  <a:schemeClr val="tx1"/>
                </a:solidFill>
              </a:rPr>
              <a:t>計算問題</a:t>
            </a:r>
            <a:r>
              <a:rPr lang="zh-TW" altLang="en-US" dirty="0" smtClean="0">
                <a:solidFill>
                  <a:schemeClr val="tx1"/>
                </a:solidFill>
              </a:rPr>
              <a:t>，設計</a:t>
            </a:r>
            <a:r>
              <a:rPr lang="zh-TW" altLang="en-US" dirty="0">
                <a:solidFill>
                  <a:schemeClr val="tx1"/>
                </a:solidFill>
              </a:rPr>
              <a:t>出高效率</a:t>
            </a:r>
            <a:r>
              <a:rPr lang="zh-TW" altLang="en-US" dirty="0" smtClean="0">
                <a:solidFill>
                  <a:schemeClr val="tx1"/>
                </a:solidFill>
              </a:rPr>
              <a:t>的計算</a:t>
            </a:r>
            <a:r>
              <a:rPr lang="zh-TW" altLang="en-US" dirty="0">
                <a:solidFill>
                  <a:schemeClr val="tx1"/>
                </a:solidFill>
              </a:rPr>
              <a:t>工具和計算</a:t>
            </a:r>
            <a:r>
              <a:rPr lang="zh-TW" altLang="en-US" dirty="0" smtClean="0">
                <a:solidFill>
                  <a:schemeClr val="tx1"/>
                </a:solidFill>
              </a:rPr>
              <a:t>方法來解決。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使用者在操作的過程中，只要懂得操作軟體即可。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031" y="1571612"/>
            <a:ext cx="3677687" cy="47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74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1-1.3</a:t>
            </a:r>
            <a:r>
              <a:rPr lang="zh-TW" altLang="en-US" dirty="0" smtClean="0"/>
              <a:t> 生活</a:t>
            </a:r>
            <a:r>
              <a:rPr lang="zh-TW" altLang="en-US" dirty="0"/>
              <a:t>中的資訊科技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利用 </a:t>
            </a:r>
            <a:r>
              <a:rPr lang="en-US" altLang="zh-TW" dirty="0" err="1" smtClean="0"/>
              <a:t>eTag</a:t>
            </a:r>
            <a:r>
              <a:rPr lang="en-US" altLang="zh-TW" dirty="0" smtClean="0"/>
              <a:t> </a:t>
            </a:r>
            <a:r>
              <a:rPr lang="zh-TW" altLang="en-US" dirty="0" smtClean="0"/>
              <a:t>進行行動付款的步驟：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99500" y="89563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行動付款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Bill\Desktop\圖片 0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72" y="2204864"/>
            <a:ext cx="8280400" cy="405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134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545412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TW" sz="5100" b="1" dirty="0" smtClean="0">
                <a:solidFill>
                  <a:srgbClr val="7030A0"/>
                </a:solidFill>
              </a:rPr>
              <a:t>RFID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zh-TW" altLang="en-US" sz="4400" dirty="0" smtClean="0"/>
              <a:t>一種透過無線電波傳輸資料的技術。</a:t>
            </a:r>
            <a:endParaRPr lang="en-US" altLang="zh-TW" sz="44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zh-TW" altLang="en-US" sz="4400" dirty="0" smtClean="0"/>
              <a:t>組成部份：</a:t>
            </a:r>
            <a:endParaRPr lang="en-US" altLang="zh-TW" sz="44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endParaRPr lang="en-US" altLang="zh-TW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endParaRPr lang="en-US" altLang="zh-TW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endParaRPr lang="en-US" altLang="zh-TW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endParaRPr lang="en-US" altLang="zh-TW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zh-TW" altLang="en-US" sz="4400" dirty="0" smtClean="0"/>
              <a:t>常見的應用有</a:t>
            </a:r>
            <a:r>
              <a:rPr lang="en-US" altLang="zh-TW" sz="4400" dirty="0" smtClean="0"/>
              <a:t>…</a:t>
            </a:r>
          </a:p>
          <a:p>
            <a:pPr lvl="2">
              <a:lnSpc>
                <a:spcPct val="120000"/>
              </a:lnSpc>
              <a:spcBef>
                <a:spcPts val="1200"/>
              </a:spcBef>
            </a:pPr>
            <a:r>
              <a:rPr lang="zh-TW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悠遊卡</a:t>
            </a:r>
            <a:endParaRPr lang="en-US" altLang="zh-TW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lnSpc>
                <a:spcPct val="120000"/>
              </a:lnSpc>
              <a:spcBef>
                <a:spcPts val="1200"/>
              </a:spcBef>
            </a:pPr>
            <a:r>
              <a:rPr lang="zh-TW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商品配送管理</a:t>
            </a:r>
            <a:endParaRPr lang="en-US" altLang="zh-TW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lnSpc>
                <a:spcPct val="120000"/>
              </a:lnSpc>
              <a:spcBef>
                <a:spcPts val="1200"/>
              </a:spcBef>
            </a:pPr>
            <a:r>
              <a:rPr lang="zh-TW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圖書館藏管理</a:t>
            </a:r>
            <a:endParaRPr lang="en-US" altLang="zh-TW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42977" y="2928934"/>
          <a:ext cx="6143667" cy="1584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7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名　　稱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說　　明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RFID</a:t>
                      </a:r>
                      <a:r>
                        <a:rPr lang="zh-TW" altLang="en-US" sz="20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標籤</a:t>
                      </a:r>
                      <a:endParaRPr lang="zh-TW" altLang="en-US" sz="2000" b="1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可以發送或回傳資料給感應器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感應器</a:t>
                      </a:r>
                      <a:endParaRPr lang="zh-TW" altLang="en-US" sz="2000" b="1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可以讀取或修改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RFID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標籤內的資料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主系統</a:t>
                      </a:r>
                      <a:endParaRPr lang="zh-TW" altLang="en-US" sz="2000" b="1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可控制感應器的資料傳輸及識別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233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54541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近場通訊</a:t>
            </a:r>
            <a:r>
              <a:rPr lang="en-US" altLang="zh-TW" b="1" dirty="0" smtClean="0">
                <a:solidFill>
                  <a:srgbClr val="7030A0"/>
                </a:solidFill>
              </a:rPr>
              <a:t>(NFC)</a:t>
            </a:r>
            <a:r>
              <a:rPr lang="zh-TW" altLang="en-US" b="1" dirty="0" smtClean="0">
                <a:solidFill>
                  <a:srgbClr val="7030A0"/>
                </a:solidFill>
              </a:rPr>
              <a:t>技術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一種演變自</a:t>
            </a:r>
            <a:r>
              <a:rPr lang="en-US" altLang="zh-TW" dirty="0" smtClean="0"/>
              <a:t>RFID</a:t>
            </a:r>
            <a:r>
              <a:rPr lang="zh-TW" altLang="en-US" dirty="0" smtClean="0"/>
              <a:t>的資料傳輸技術。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讓電子裝置間能在短距離內</a:t>
            </a:r>
            <a:r>
              <a:rPr lang="en-US" altLang="zh-TW" dirty="0" smtClean="0"/>
              <a:t>(</a:t>
            </a:r>
            <a:r>
              <a:rPr lang="zh-TW" altLang="en-US" dirty="0" smtClean="0"/>
              <a:t>約</a:t>
            </a:r>
            <a:r>
              <a:rPr lang="en-US" altLang="zh-TW" dirty="0" smtClean="0"/>
              <a:t>10</a:t>
            </a:r>
            <a:r>
              <a:rPr lang="zh-TW" altLang="en-US" dirty="0" smtClean="0"/>
              <a:t>公分</a:t>
            </a:r>
            <a:r>
              <a:rPr lang="en-US" altLang="zh-TW" dirty="0" smtClean="0"/>
              <a:t>)</a:t>
            </a:r>
            <a:r>
              <a:rPr lang="zh-TW" altLang="en-US" dirty="0" smtClean="0"/>
              <a:t>互相感應並傳送資料。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常見的應用有</a:t>
            </a:r>
            <a:r>
              <a:rPr lang="en-US" altLang="zh-TW" dirty="0" smtClean="0"/>
              <a:t>…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行動裝置間的配對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電子錢包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233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28600" y="1403874"/>
            <a:ext cx="8558242" cy="54541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生物辨識</a:t>
            </a:r>
            <a:r>
              <a:rPr lang="en-US" altLang="zh-TW" b="1" dirty="0" smtClean="0">
                <a:solidFill>
                  <a:srgbClr val="7030A0"/>
                </a:solidFill>
              </a:rPr>
              <a:t>(Biometric)</a:t>
            </a:r>
          </a:p>
          <a:p>
            <a:pPr lvl="1" algn="just">
              <a:spcBef>
                <a:spcPts val="1200"/>
              </a:spcBef>
            </a:pPr>
            <a:r>
              <a:rPr lang="zh-TW" altLang="en-US" dirty="0" smtClean="0"/>
              <a:t>利用生物獨有且不易偽造的特徵作為根據。</a:t>
            </a:r>
            <a:endParaRPr lang="en-US" altLang="zh-TW" dirty="0" smtClean="0"/>
          </a:p>
          <a:p>
            <a:pPr lvl="2" algn="just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人臉辨識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algn="just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指紋辨識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algn="just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聲紋辨識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algn="just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虹膜辨識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>
              <a:spcBef>
                <a:spcPts val="1200"/>
              </a:spcBef>
            </a:pPr>
            <a:r>
              <a:rPr lang="zh-TW" altLang="en-US" dirty="0" smtClean="0"/>
              <a:t>常用於</a:t>
            </a:r>
            <a:r>
              <a:rPr lang="en-US" altLang="zh-TW" dirty="0" smtClean="0"/>
              <a:t>…</a:t>
            </a:r>
          </a:p>
          <a:p>
            <a:pPr lvl="2" algn="just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門禁系統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algn="just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密碼鎖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2642" name="Picture 2" descr="biometric-ey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4355976" y="5949280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圖片來源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233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隨堂練習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請同學瀏覽著名</a:t>
            </a:r>
            <a:r>
              <a:rPr lang="zh-TW" altLang="en-US" dirty="0"/>
              <a:t>的</a:t>
            </a:r>
            <a:r>
              <a:rPr lang="en-US" altLang="zh-TW" dirty="0"/>
              <a:t>MOOC</a:t>
            </a:r>
            <a:r>
              <a:rPr lang="zh-TW" altLang="en-US" dirty="0"/>
              <a:t>如</a:t>
            </a:r>
            <a:r>
              <a:rPr lang="zh-TW" altLang="en-US" dirty="0">
                <a:hlinkClick r:id="rId2"/>
              </a:rPr>
              <a:t>可汗學院</a:t>
            </a:r>
            <a:r>
              <a:rPr lang="zh-TW" altLang="en-US" dirty="0"/>
              <a:t>、</a:t>
            </a:r>
            <a:r>
              <a:rPr lang="en-US" altLang="zh-TW" dirty="0" err="1">
                <a:hlinkClick r:id="rId3"/>
              </a:rPr>
              <a:t>Udacity</a:t>
            </a:r>
            <a:r>
              <a:rPr lang="zh-TW" altLang="en-US" dirty="0"/>
              <a:t>、</a:t>
            </a:r>
            <a:r>
              <a:rPr lang="en-US" altLang="zh-TW" dirty="0" smtClean="0">
                <a:hlinkClick r:id="rId4"/>
              </a:rPr>
              <a:t>Coursera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等，告訴老師你想修哪一門課以及該課程的</a:t>
            </a:r>
            <a:r>
              <a:rPr lang="zh-TW" altLang="en-US" dirty="0"/>
              <a:t>特色為何？（</a:t>
            </a:r>
            <a:r>
              <a:rPr lang="en-US" altLang="zh-TW" dirty="0" smtClean="0"/>
              <a:t>30</a:t>
            </a:r>
            <a:r>
              <a:rPr lang="zh-TW" altLang="en-US" dirty="0" smtClean="0"/>
              <a:t>字以上）</a:t>
            </a:r>
            <a:endParaRPr lang="en-US" altLang="zh-TW" dirty="0" smtClean="0"/>
          </a:p>
          <a:p>
            <a:r>
              <a:rPr lang="zh-TW" altLang="en-US" dirty="0"/>
              <a:t>電子郵件主旨寫上班級座號姓名，寄到老師的</a:t>
            </a:r>
            <a:r>
              <a:rPr lang="en-US" altLang="zh-TW" dirty="0"/>
              <a:t>email</a:t>
            </a:r>
            <a:r>
              <a:rPr lang="zh-TW" altLang="en-US" dirty="0"/>
              <a:t>信箱：</a:t>
            </a:r>
            <a:r>
              <a:rPr lang="en-US" altLang="zh-TW" dirty="0" smtClean="0">
                <a:hlinkClick r:id="rId5"/>
              </a:rPr>
              <a:t>jet.jason@gmail.com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0066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759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</a:t>
            </a:r>
            <a:r>
              <a:rPr lang="zh-TW" altLang="en-US" dirty="0" smtClean="0"/>
              <a:t> 資訊科學</a:t>
            </a:r>
            <a:r>
              <a:rPr lang="zh-TW" altLang="en-US" dirty="0"/>
              <a:t>發展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/>
              <a:t>早期的電腦體積龐大，運算速度</a:t>
            </a:r>
            <a:r>
              <a:rPr lang="zh-TW" altLang="en-US" dirty="0" smtClean="0"/>
              <a:t>緩慢。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現今電腦</a:t>
            </a:r>
            <a:r>
              <a:rPr lang="zh-TW" altLang="en-US" dirty="0"/>
              <a:t>已具備強大</a:t>
            </a:r>
            <a:r>
              <a:rPr lang="zh-TW" altLang="en-US" dirty="0" smtClean="0"/>
              <a:t>的多媒體</a:t>
            </a:r>
            <a:r>
              <a:rPr lang="zh-TW" altLang="en-US" dirty="0"/>
              <a:t>與通訊能力，不僅</a:t>
            </a:r>
            <a:r>
              <a:rPr lang="zh-TW" altLang="en-US" dirty="0">
                <a:solidFill>
                  <a:srgbClr val="FF0000"/>
                </a:solidFill>
              </a:rPr>
              <a:t>體積愈來愈小</a:t>
            </a:r>
            <a:r>
              <a:rPr lang="zh-TW" altLang="en-US" dirty="0"/>
              <a:t>，而且</a:t>
            </a:r>
            <a:r>
              <a:rPr lang="zh-TW" altLang="en-US" dirty="0">
                <a:solidFill>
                  <a:srgbClr val="FF0000"/>
                </a:solidFill>
              </a:rPr>
              <a:t>運算速度也愈來愈</a:t>
            </a:r>
            <a:r>
              <a:rPr lang="zh-TW" altLang="en-US" dirty="0" smtClean="0">
                <a:solidFill>
                  <a:srgbClr val="FF0000"/>
                </a:solidFill>
              </a:rPr>
              <a:t>快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電腦歷史博物館特展網站</a:t>
            </a:r>
            <a:endParaRPr lang="en-US" altLang="zh-TW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4209" name="Picture 1" descr="C:\Users\Bill\Desktop\圖片 0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703" y="3789040"/>
            <a:ext cx="4694595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-32" y="1714488"/>
          <a:ext cx="9202125" cy="463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74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8E8BB1-3C4E-424A-9132-3B6CF5C1D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C8E8BB1-3C4E-424A-9132-3B6CF5C1D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C8E8BB1-3C4E-424A-9132-3B6CF5C1D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D836-BC2F-4403-8C7E-E7E890594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312D836-BC2F-4403-8C7E-E7E890594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312D836-BC2F-4403-8C7E-E7E890594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1A0B85-B71B-4D9E-8001-AB9C3807D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51A0B85-B71B-4D9E-8001-AB9C3807D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51A0B85-B71B-4D9E-8001-AB9C3807D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113B34-4B95-4667-8BC6-0711DDEE1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A113B34-4B95-4667-8BC6-0711DDEE1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A113B34-4B95-4667-8BC6-0711DDEE1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463287-9789-460E-AF7A-EFFD57005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7463287-9789-460E-AF7A-EFFD57005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7463287-9789-460E-AF7A-EFFD57005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5293F1-81CB-4F07-93E7-EEB3F63BE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55293F1-81CB-4F07-93E7-EEB3F63BE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755293F1-81CB-4F07-93E7-EEB3F63BE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EE04C-83CD-4328-8135-6881BB3F2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12EE04C-83CD-4328-8135-6881BB3F2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12EE04C-83CD-4328-8135-6881BB3F2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C7FEFF-1391-46D1-AA96-66EAAE24E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1C7FEFF-1391-46D1-AA96-66EAAE24E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1C7FEFF-1391-46D1-AA96-66EAAE24E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3D7322-68C6-47D8-92DD-26DDCDC2B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8F3D7322-68C6-47D8-92DD-26DDCDC2B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8F3D7322-68C6-47D8-92DD-26DDCDC2B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06" y="4278485"/>
            <a:ext cx="9001156" cy="24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前機械時期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在文字發明以前，所有的數量僅能以自然界中可隨手取得的物件表示。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隨著</a:t>
            </a:r>
            <a:r>
              <a:rPr lang="zh-TW" altLang="en-US" dirty="0"/>
              <a:t>商業的發展，</a:t>
            </a:r>
            <a:r>
              <a:rPr lang="zh-TW" altLang="en-US" dirty="0">
                <a:solidFill>
                  <a:srgbClr val="FF0000"/>
                </a:solidFill>
              </a:rPr>
              <a:t>算盤</a:t>
            </a:r>
            <a:r>
              <a:rPr lang="zh-TW" altLang="en-US" dirty="0"/>
              <a:t>也隨之</a:t>
            </a:r>
            <a:r>
              <a:rPr lang="zh-TW" altLang="en-US" dirty="0" smtClean="0"/>
              <a:t>出現：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線上珠算盤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12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99503" y="89563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機械時期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42876" y="1556792"/>
            <a:ext cx="8858280" cy="3260608"/>
            <a:chOff x="142876" y="2088194"/>
            <a:chExt cx="8858280" cy="3260608"/>
          </a:xfrm>
        </p:grpSpPr>
        <p:grpSp>
          <p:nvGrpSpPr>
            <p:cNvPr id="8" name="群組 7"/>
            <p:cNvGrpSpPr/>
            <p:nvPr/>
          </p:nvGrpSpPr>
          <p:grpSpPr>
            <a:xfrm>
              <a:off x="142876" y="2088194"/>
              <a:ext cx="8858280" cy="3260608"/>
              <a:chOff x="0" y="2214554"/>
              <a:chExt cx="8858280" cy="326060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214554"/>
                <a:ext cx="6858048" cy="3260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858016" y="2214554"/>
                <a:ext cx="2000264" cy="3178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圖片 10" descr="2015-07-30_20214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15140" y="2271706"/>
              <a:ext cx="1752600" cy="228600"/>
            </a:xfrm>
            <a:prstGeom prst="rect">
              <a:avLst/>
            </a:prstGeom>
          </p:spPr>
        </p:pic>
      </p:grpSp>
      <p:sp>
        <p:nvSpPr>
          <p:cNvPr id="13" name="圓角矩形圖說文字 12"/>
          <p:cNvSpPr/>
          <p:nvPr/>
        </p:nvSpPr>
        <p:spPr>
          <a:xfrm>
            <a:off x="6151280" y="4788575"/>
            <a:ext cx="2880320" cy="728657"/>
          </a:xfrm>
          <a:prstGeom prst="wedgeRoundRectCallout">
            <a:avLst>
              <a:gd name="adj1" fmla="val 15749"/>
              <a:gd name="adj2" fmla="val -7982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現在的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IBM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公司，其實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源自於打孔卡片處理公司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7"/>
          <p:cNvGrpSpPr/>
          <p:nvPr/>
        </p:nvGrpSpPr>
        <p:grpSpPr>
          <a:xfrm>
            <a:off x="0" y="6104125"/>
            <a:ext cx="6300113" cy="781259"/>
            <a:chOff x="251521" y="1844824"/>
            <a:chExt cx="7417832" cy="919865"/>
          </a:xfrm>
        </p:grpSpPr>
        <p:sp>
          <p:nvSpPr>
            <p:cNvPr id="15" name="矩形 8">
              <a:hlinkClick r:id="rId6"/>
            </p:cNvPr>
            <p:cNvSpPr/>
            <p:nvPr/>
          </p:nvSpPr>
          <p:spPr>
            <a:xfrm>
              <a:off x="717250" y="2194104"/>
              <a:ext cx="6528282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影片充電站：樂高製作的差分機操作影片 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1:19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6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615" y="1916952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群組 7"/>
          <p:cNvGrpSpPr/>
          <p:nvPr/>
        </p:nvGrpSpPr>
        <p:grpSpPr>
          <a:xfrm>
            <a:off x="0" y="5445224"/>
            <a:ext cx="9036496" cy="781259"/>
            <a:chOff x="251521" y="1844824"/>
            <a:chExt cx="10639684" cy="919865"/>
          </a:xfrm>
        </p:grpSpPr>
        <p:sp>
          <p:nvSpPr>
            <p:cNvPr id="19" name="矩形 8">
              <a:hlinkClick r:id="rId9"/>
            </p:cNvPr>
            <p:cNvSpPr/>
            <p:nvPr/>
          </p:nvSpPr>
          <p:spPr>
            <a:xfrm>
              <a:off x="717249" y="2194104"/>
              <a:ext cx="9665258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影片充電站：巴貝奇設計差分機，及與愛達討論出分析機的故事影片 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7:42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0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3467" y="1916952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30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534678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資訊科學素養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>
                <a:hlinkClick r:id="rId2"/>
              </a:rPr>
              <a:t>美國國家研究委員會</a:t>
            </a:r>
            <a:r>
              <a:rPr lang="zh-TW" altLang="en-US" dirty="0" smtClean="0"/>
              <a:t>提出的資訊科學素養，包含技能、知識與能力，說明如下：</a:t>
            </a:r>
          </a:p>
          <a:p>
            <a:pPr marL="1371600" lvl="2" indent="-457200">
              <a:spcBef>
                <a:spcPts val="1200"/>
              </a:spcBef>
              <a:buFont typeface="+mj-lt"/>
              <a:buAutoNum type="arabicPeriod"/>
            </a:pPr>
            <a:r>
              <a:rPr lang="zh-TW" altLang="en-US" b="1" dirty="0" smtClean="0"/>
              <a:t>技能</a:t>
            </a:r>
            <a:r>
              <a:rPr lang="zh-TW" altLang="en-US" dirty="0" smtClean="0"/>
              <a:t>：安裝個人電腦、使用基本作業系統、運用套裝軟體、將電腦連接上網、運用網際網路尋找資訊及資源、運用電腦和他人通訊等。</a:t>
            </a:r>
          </a:p>
          <a:p>
            <a:pPr marL="1371600" lvl="2" indent="-457200">
              <a:spcBef>
                <a:spcPts val="1200"/>
              </a:spcBef>
              <a:buFont typeface="+mj-lt"/>
              <a:buAutoNum type="arabicPeriod"/>
            </a:pPr>
            <a:r>
              <a:rPr lang="zh-TW" altLang="en-US" b="1" dirty="0" smtClean="0"/>
              <a:t>知識</a:t>
            </a:r>
            <a:r>
              <a:rPr lang="zh-TW" altLang="en-US" dirty="0" smtClean="0"/>
              <a:t>：電腦、資訊系統、網路、數位資訊發表、資訊組織、邏輯及推理思考、資訊技術的範圍限制、資訊技術對社會的衝擊等。</a:t>
            </a:r>
          </a:p>
          <a:p>
            <a:pPr marL="1371600" lvl="2" indent="-457200">
              <a:spcBef>
                <a:spcPts val="1200"/>
              </a:spcBef>
              <a:buFont typeface="+mj-lt"/>
              <a:buAutoNum type="arabicPeriod"/>
            </a:pPr>
            <a:r>
              <a:rPr lang="zh-TW" altLang="en-US" b="1" dirty="0" smtClean="0"/>
              <a:t>能力</a:t>
            </a:r>
            <a:r>
              <a:rPr lang="zh-TW" altLang="en-US" dirty="0" smtClean="0"/>
              <a:t>：持續的推理、測試解決的方法、管理複雜事務、管理待解決的問題、組織和評估資訊、互助合作、傳播資訊、資訊技術理論的思考等。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電子機械</a:t>
            </a:r>
            <a:r>
              <a:rPr lang="zh-TW" altLang="en-US" b="1" dirty="0">
                <a:solidFill>
                  <a:srgbClr val="7030A0"/>
                </a:solidFill>
              </a:rPr>
              <a:t>時期</a:t>
            </a:r>
          </a:p>
          <a:p>
            <a:pPr lvl="1">
              <a:spcBef>
                <a:spcPts val="1200"/>
              </a:spcBef>
            </a:pPr>
            <a:r>
              <a:rPr lang="en-US" altLang="zh-TW" dirty="0"/>
              <a:t>1939 </a:t>
            </a:r>
            <a:r>
              <a:rPr lang="zh-TW" altLang="en-US" dirty="0" smtClean="0"/>
              <a:t>年，美國大學教授</a:t>
            </a:r>
            <a:r>
              <a:rPr lang="zh-TW" altLang="en-US" dirty="0"/>
              <a:t>阿塔那索</a:t>
            </a:r>
            <a:r>
              <a:rPr lang="zh-TW" altLang="en-US" dirty="0" smtClean="0"/>
              <a:t>夫在</a:t>
            </a:r>
            <a:r>
              <a:rPr lang="zh-TW" altLang="en-US" dirty="0"/>
              <a:t>其助手</a:t>
            </a:r>
            <a:r>
              <a:rPr lang="zh-TW" altLang="en-US" dirty="0" smtClean="0"/>
              <a:t>貝利的</a:t>
            </a:r>
            <a:r>
              <a:rPr lang="zh-TW" altLang="en-US" dirty="0"/>
              <a:t>協助下，創造出人類的</a:t>
            </a:r>
            <a:r>
              <a:rPr lang="zh-TW" altLang="en-US" dirty="0">
                <a:solidFill>
                  <a:srgbClr val="FF0000"/>
                </a:solidFill>
              </a:rPr>
              <a:t>第一部電子式數位電腦</a:t>
            </a:r>
            <a:r>
              <a:rPr lang="en-US" altLang="zh-TW" dirty="0" smtClean="0">
                <a:solidFill>
                  <a:srgbClr val="FF0000"/>
                </a:solidFill>
              </a:rPr>
              <a:t>ABC</a:t>
            </a:r>
            <a:r>
              <a:rPr lang="zh-TW" altLang="en-US" dirty="0" smtClean="0"/>
              <a:t>，開啟所謂「</a:t>
            </a:r>
            <a:r>
              <a:rPr lang="zh-TW" altLang="en-US" dirty="0"/>
              <a:t>電子計算機」的發展世代。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57290" y="3357562"/>
            <a:ext cx="6167038" cy="3383806"/>
            <a:chOff x="1357290" y="3357562"/>
            <a:chExt cx="6167038" cy="3383806"/>
          </a:xfrm>
        </p:grpSpPr>
        <p:grpSp>
          <p:nvGrpSpPr>
            <p:cNvPr id="8" name="群組 7"/>
            <p:cNvGrpSpPr/>
            <p:nvPr/>
          </p:nvGrpSpPr>
          <p:grpSpPr>
            <a:xfrm>
              <a:off x="1357290" y="3357562"/>
              <a:ext cx="5096850" cy="3329196"/>
              <a:chOff x="1357290" y="3357562"/>
              <a:chExt cx="5096850" cy="3329196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85886" y="3357562"/>
                <a:ext cx="4668254" cy="332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矩形 6"/>
              <p:cNvSpPr/>
              <p:nvPr/>
            </p:nvSpPr>
            <p:spPr>
              <a:xfrm>
                <a:off x="1357290" y="4071942"/>
                <a:ext cx="857256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788024" y="3915658"/>
              <a:ext cx="2736304" cy="2825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41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電子時期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58280" y="4572008"/>
            <a:ext cx="1029872" cy="15220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-130502" y="2276872"/>
            <a:ext cx="9311013" cy="3085514"/>
            <a:chOff x="-1244166" y="2071678"/>
            <a:chExt cx="10424678" cy="3454564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37682" y="2071678"/>
              <a:ext cx="8742830" cy="3454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244166" y="2691369"/>
              <a:ext cx="2654630" cy="275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206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zh-TW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58280" y="4572008"/>
            <a:ext cx="1029872" cy="15220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群組 17"/>
          <p:cNvGrpSpPr/>
          <p:nvPr/>
        </p:nvGrpSpPr>
        <p:grpSpPr>
          <a:xfrm>
            <a:off x="-857288" y="1928802"/>
            <a:ext cx="9858444" cy="3805230"/>
            <a:chOff x="-857288" y="2285992"/>
            <a:chExt cx="9858444" cy="3805230"/>
          </a:xfrm>
        </p:grpSpPr>
        <p:graphicFrame>
          <p:nvGraphicFramePr>
            <p:cNvPr id="5" name="內容版面配置區 5"/>
            <p:cNvGraphicFramePr>
              <a:graphicFrameLocks/>
            </p:cNvGraphicFramePr>
            <p:nvPr>
              <p:extLst/>
            </p:nvPr>
          </p:nvGraphicFramePr>
          <p:xfrm>
            <a:off x="285720" y="2285992"/>
            <a:ext cx="8686800" cy="38052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群組 16"/>
            <p:cNvGrpSpPr/>
            <p:nvPr/>
          </p:nvGrpSpPr>
          <p:grpSpPr>
            <a:xfrm>
              <a:off x="-857288" y="2955193"/>
              <a:ext cx="9858444" cy="3045575"/>
              <a:chOff x="-857288" y="2955193"/>
              <a:chExt cx="9858444" cy="304557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643306" y="3000372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r>
                  <a:rPr lang="zh-TW" altLang="en-US" sz="2400" b="1" dirty="0" smtClean="0">
                    <a:latin typeface="Microsoft JhengHei"/>
                    <a:ea typeface="Microsoft JhengHei"/>
                  </a:rPr>
                  <a:t>積體電路</a:t>
                </a:r>
                <a:r>
                  <a:rPr lang="en-US" altLang="zh-TW" sz="2400" b="1" dirty="0" smtClean="0">
                    <a:latin typeface="Microsoft JhengHei"/>
                    <a:ea typeface="Microsoft JhengHei"/>
                  </a:rPr>
                  <a:t/>
                </a:r>
                <a:br>
                  <a:rPr lang="en-US" altLang="zh-TW" sz="2400" b="1" dirty="0" smtClean="0">
                    <a:latin typeface="Microsoft JhengHei"/>
                    <a:ea typeface="Microsoft JhengHei"/>
                  </a:rPr>
                </a:br>
                <a:r>
                  <a:rPr lang="en-US" altLang="zh-TW" sz="2400" dirty="0" smtClean="0">
                    <a:latin typeface="Microsoft JhengHei"/>
                    <a:ea typeface="Microsoft JhengHei"/>
                  </a:rPr>
                  <a:t>(1964∼</a:t>
                </a:r>
                <a:r>
                  <a:rPr lang="en-US" altLang="en-US" sz="2400" dirty="0" smtClean="0">
                    <a:latin typeface="Microsoft JhengHei"/>
                    <a:ea typeface="Microsoft JhengHei"/>
                  </a:rPr>
                  <a:t>1970</a:t>
                </a:r>
                <a:r>
                  <a:rPr lang="zh-TW" altLang="en-US" sz="2400" dirty="0" smtClean="0">
                    <a:latin typeface="Microsoft JhengHei"/>
                    <a:ea typeface="Microsoft JhengHei"/>
                  </a:rPr>
                  <a:t>年</a:t>
                </a:r>
                <a:r>
                  <a:rPr lang="en-US" altLang="zh-TW" sz="2400" dirty="0" smtClean="0">
                    <a:latin typeface="Microsoft JhengHei"/>
                    <a:ea typeface="Microsoft JhengHei"/>
                  </a:rPr>
                  <a:t>)</a:t>
                </a:r>
                <a:endParaRPr lang="zh-TW" altLang="en-US" sz="2400" dirty="0">
                  <a:latin typeface="Microsoft JhengHei"/>
                  <a:ea typeface="Microsoft JhengHei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357290" y="4572008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r>
                  <a:rPr lang="zh-TW" altLang="en-US" sz="2400" b="1" dirty="0" smtClean="0">
                    <a:latin typeface="Microsoft JhengHei"/>
                    <a:ea typeface="Microsoft JhengHei"/>
                  </a:rPr>
                  <a:t>電晶體</a:t>
                </a:r>
                <a:br>
                  <a:rPr lang="zh-TW" altLang="en-US" sz="2400" b="1" dirty="0" smtClean="0">
                    <a:latin typeface="Microsoft JhengHei"/>
                    <a:ea typeface="Microsoft JhengHei"/>
                  </a:rPr>
                </a:br>
                <a:r>
                  <a:rPr lang="en-US" altLang="zh-TW" sz="2400" dirty="0" smtClean="0">
                    <a:latin typeface="Microsoft JhengHei"/>
                    <a:ea typeface="Microsoft JhengHei"/>
                  </a:rPr>
                  <a:t>(1954∼</a:t>
                </a:r>
                <a:r>
                  <a:rPr lang="en-US" altLang="en-US" sz="2400" dirty="0" smtClean="0">
                    <a:latin typeface="Microsoft JhengHei"/>
                    <a:ea typeface="Microsoft JhengHei"/>
                  </a:rPr>
                  <a:t>1964</a:t>
                </a:r>
                <a:r>
                  <a:rPr lang="zh-TW" altLang="en-US" sz="2400" dirty="0" smtClean="0">
                    <a:latin typeface="Microsoft JhengHei"/>
                    <a:ea typeface="Microsoft JhengHei"/>
                  </a:rPr>
                  <a:t>年</a:t>
                </a:r>
                <a:r>
                  <a:rPr lang="en-US" altLang="zh-TW" sz="2400" dirty="0" smtClean="0">
                    <a:latin typeface="Microsoft JhengHei"/>
                    <a:ea typeface="Microsoft JhengHei"/>
                  </a:rPr>
                  <a:t>)</a:t>
                </a:r>
                <a:endParaRPr lang="zh-TW" altLang="en-US" sz="2400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-857288" y="2955193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r>
                  <a:rPr lang="zh-TW" altLang="en-US" sz="2400" b="1" dirty="0" smtClean="0">
                    <a:latin typeface="Microsoft JhengHei"/>
                    <a:ea typeface="Microsoft JhengHei"/>
                  </a:rPr>
                  <a:t>真空管</a:t>
                </a:r>
                <a:br>
                  <a:rPr lang="zh-TW" altLang="en-US" sz="2400" b="1" dirty="0" smtClean="0">
                    <a:latin typeface="Microsoft JhengHei"/>
                    <a:ea typeface="Microsoft JhengHei"/>
                  </a:rPr>
                </a:br>
                <a:r>
                  <a:rPr lang="en-US" altLang="zh-TW" sz="2400" dirty="0" smtClean="0">
                    <a:latin typeface="Microsoft JhengHei"/>
                    <a:ea typeface="Microsoft JhengHei"/>
                  </a:rPr>
                  <a:t>(1946∼</a:t>
                </a:r>
                <a:r>
                  <a:rPr lang="en-US" altLang="en-US" sz="2400" dirty="0" smtClean="0">
                    <a:latin typeface="Microsoft JhengHei"/>
                    <a:ea typeface="Microsoft JhengHei"/>
                  </a:rPr>
                  <a:t>1954</a:t>
                </a:r>
                <a:r>
                  <a:rPr lang="zh-TW" altLang="en-US" sz="2400" dirty="0" smtClean="0">
                    <a:latin typeface="Microsoft JhengHei"/>
                    <a:ea typeface="Microsoft JhengHei"/>
                  </a:rPr>
                  <a:t>年</a:t>
                </a:r>
                <a:r>
                  <a:rPr lang="en-US" altLang="zh-TW" sz="2400" dirty="0" smtClean="0">
                    <a:latin typeface="Microsoft JhengHei"/>
                    <a:ea typeface="Microsoft JhengHei"/>
                  </a:rPr>
                  <a:t>)</a:t>
                </a:r>
                <a:endParaRPr lang="zh-TW" altLang="en-US" sz="2400" dirty="0">
                  <a:latin typeface="Microsoft JhengHei"/>
                  <a:ea typeface="Microsoft JhengHei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429388" y="4478676"/>
                <a:ext cx="2571768" cy="15220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42240" rIns="142240" bIns="142240" numCol="1" spcCol="1270" anchor="t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>
                    <a:latin typeface="Microsoft JhengHei"/>
                    <a:ea typeface="Microsoft JhengHei"/>
                  </a:rPr>
                  <a:t>超</a:t>
                </a:r>
                <a:r>
                  <a:rPr lang="zh-TW" altLang="en-US" sz="2400" b="1" kern="1200" dirty="0" smtClean="0">
                    <a:latin typeface="Microsoft JhengHei"/>
                    <a:ea typeface="Microsoft JhengHei"/>
                  </a:rPr>
                  <a:t>大型積體電路</a:t>
                </a:r>
                <a:r>
                  <a:rPr lang="en-US" altLang="zh-TW" sz="2400" b="1" kern="1200" dirty="0">
                    <a:latin typeface="Microsoft JhengHei"/>
                    <a:ea typeface="Microsoft JhengHei"/>
                  </a:rPr>
                  <a:t/>
                </a:r>
                <a:br>
                  <a:rPr lang="en-US" altLang="zh-TW" sz="2400" b="1" kern="1200" dirty="0">
                    <a:latin typeface="Microsoft JhengHei"/>
                    <a:ea typeface="Microsoft JhengHei"/>
                  </a:rPr>
                </a:br>
                <a:r>
                  <a:rPr lang="en-US" altLang="zh-TW" sz="2400" kern="1200" dirty="0" smtClean="0">
                    <a:latin typeface="Microsoft JhengHei"/>
                    <a:ea typeface="Microsoft JhengHei"/>
                  </a:rPr>
                  <a:t>(</a:t>
                </a:r>
                <a:r>
                  <a:rPr lang="en-US" altLang="en-US" sz="2400" kern="1200" dirty="0" smtClean="0">
                    <a:latin typeface="Microsoft JhengHei"/>
                    <a:ea typeface="Microsoft JhengHei"/>
                  </a:rPr>
                  <a:t>1970</a:t>
                </a:r>
                <a:r>
                  <a:rPr lang="zh-TW" altLang="en-US" sz="2400" kern="1200" dirty="0">
                    <a:latin typeface="Microsoft JhengHei"/>
                    <a:ea typeface="Microsoft JhengHei"/>
                  </a:rPr>
                  <a:t>年∼</a:t>
                </a:r>
                <a:r>
                  <a:rPr lang="zh-TW" altLang="en-US" sz="2400" kern="1200" dirty="0" smtClean="0">
                    <a:latin typeface="Microsoft JhengHei"/>
                    <a:ea typeface="Microsoft JhengHei"/>
                  </a:rPr>
                  <a:t>現代</a:t>
                </a:r>
                <a:r>
                  <a:rPr lang="en-US" altLang="zh-TW" sz="2400" kern="1200" dirty="0" smtClean="0">
                    <a:latin typeface="Microsoft JhengHei"/>
                    <a:ea typeface="Microsoft JhengHei"/>
                  </a:rPr>
                  <a:t>)</a:t>
                </a:r>
                <a:endParaRPr lang="zh-TW" altLang="en-US" sz="2400" kern="1200" dirty="0">
                  <a:latin typeface="Microsoft JhengHei"/>
                  <a:ea typeface="Microsoft JhengHei"/>
                </a:endParaRPr>
              </a:p>
            </p:txBody>
          </p:sp>
        </p:grpSp>
      </p:grpSp>
      <p:sp>
        <p:nvSpPr>
          <p:cNvPr id="17" name="文字方塊 16"/>
          <p:cNvSpPr txBox="1"/>
          <p:nvPr/>
        </p:nvSpPr>
        <p:spPr>
          <a:xfrm>
            <a:off x="6299509" y="89563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電子時期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86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zh-TW" altLang="en-US" b="1" dirty="0" smtClean="0">
                <a:solidFill>
                  <a:srgbClr val="C00000"/>
                </a:solidFill>
              </a:rPr>
              <a:t>真空管</a:t>
            </a:r>
            <a:r>
              <a:rPr lang="zh-TW" altLang="en-US" b="1" dirty="0">
                <a:solidFill>
                  <a:srgbClr val="C00000"/>
                </a:solidFill>
              </a:rPr>
              <a:t>（</a:t>
            </a:r>
            <a:r>
              <a:rPr lang="en-US" altLang="zh-TW" b="1" dirty="0">
                <a:solidFill>
                  <a:srgbClr val="C00000"/>
                </a:solidFill>
              </a:rPr>
              <a:t>1946∼1954</a:t>
            </a:r>
            <a:r>
              <a:rPr lang="zh-TW" altLang="en-US" b="1" dirty="0">
                <a:solidFill>
                  <a:srgbClr val="C00000"/>
                </a:solidFill>
              </a:rPr>
              <a:t>年）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美國大學教授</a:t>
            </a:r>
            <a:r>
              <a:rPr lang="zh-TW" altLang="en-US" dirty="0"/>
              <a:t>莫克</a:t>
            </a:r>
            <a:r>
              <a:rPr lang="zh-TW" altLang="en-US" dirty="0" smtClean="0"/>
              <a:t>利與</a:t>
            </a:r>
            <a:r>
              <a:rPr lang="zh-TW" altLang="en-US" dirty="0"/>
              <a:t>伊克</a:t>
            </a:r>
            <a:r>
              <a:rPr lang="zh-TW" altLang="en-US" dirty="0" smtClean="0"/>
              <a:t>特設計的大型電腦</a:t>
            </a:r>
            <a:r>
              <a:rPr lang="en-US" altLang="zh-TW" dirty="0" smtClean="0"/>
              <a:t>-</a:t>
            </a:r>
            <a:r>
              <a:rPr lang="en-US" altLang="zh-TW" dirty="0" smtClean="0">
                <a:solidFill>
                  <a:srgbClr val="FF0000"/>
                </a:solidFill>
              </a:rPr>
              <a:t>ENIAC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>
              <a:spcBef>
                <a:spcPts val="1200"/>
              </a:spcBef>
            </a:pPr>
            <a:endParaRPr lang="en-US" altLang="zh-TW" dirty="0" smtClean="0"/>
          </a:p>
          <a:p>
            <a:pPr lvl="3">
              <a:spcBef>
                <a:spcPts val="1200"/>
              </a:spcBef>
            </a:pPr>
            <a:endParaRPr lang="en-US" altLang="zh-TW" dirty="0" smtClean="0"/>
          </a:p>
          <a:p>
            <a:pPr lvl="3">
              <a:spcBef>
                <a:spcPts val="1200"/>
              </a:spcBef>
            </a:pPr>
            <a:endParaRPr lang="en-US" altLang="zh-TW" dirty="0" smtClean="0"/>
          </a:p>
          <a:p>
            <a:pPr lvl="3">
              <a:spcBef>
                <a:spcPts val="1200"/>
              </a:spcBef>
              <a:buNone/>
            </a:pPr>
            <a:endParaRPr lang="en-US" altLang="zh-TW" dirty="0" smtClean="0"/>
          </a:p>
          <a:p>
            <a:pPr lvl="3">
              <a:spcBef>
                <a:spcPts val="1200"/>
              </a:spcBef>
            </a:pPr>
            <a:r>
              <a:rPr lang="zh-TW" altLang="en-US" dirty="0" smtClean="0"/>
              <a:t>因真空管的技術未臻成熟，平均每</a:t>
            </a:r>
            <a:r>
              <a:rPr lang="en-US" altLang="zh-TW" dirty="0" smtClean="0"/>
              <a:t>15</a:t>
            </a:r>
            <a:r>
              <a:rPr lang="zh-TW" altLang="en-US" dirty="0" smtClean="0"/>
              <a:t>分鐘會燒毀一支真空管，操作人員需花費超過</a:t>
            </a:r>
            <a:r>
              <a:rPr lang="en-US" altLang="zh-TW" dirty="0" smtClean="0"/>
              <a:t>15</a:t>
            </a:r>
            <a:r>
              <a:rPr lang="zh-TW" altLang="en-US" dirty="0" smtClean="0"/>
              <a:t>分鐘找出燒毀的真空管並替換。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en-US" altLang="zh-TW" dirty="0" smtClean="0"/>
              <a:t>1946 </a:t>
            </a:r>
            <a:r>
              <a:rPr lang="zh-TW" altLang="en-US" dirty="0" smtClean="0"/>
              <a:t>年，范紐曼提出「</a:t>
            </a:r>
            <a:r>
              <a:rPr lang="zh-TW" altLang="en-US" dirty="0" smtClean="0">
                <a:solidFill>
                  <a:srgbClr val="FF0000"/>
                </a:solidFill>
              </a:rPr>
              <a:t>內儲程式</a:t>
            </a:r>
            <a:r>
              <a:rPr lang="zh-TW" altLang="en-US" dirty="0" smtClean="0"/>
              <a:t>」的概念。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en-US" altLang="zh-TW" dirty="0" smtClean="0"/>
              <a:t>1952 </a:t>
            </a:r>
            <a:r>
              <a:rPr lang="zh-TW" altLang="en-US" dirty="0" smtClean="0"/>
              <a:t>年，製造出第一部內儲式電子計算機</a:t>
            </a:r>
            <a:r>
              <a:rPr lang="en-US" altLang="zh-TW" dirty="0" smtClean="0"/>
              <a:t>-</a:t>
            </a:r>
            <a:r>
              <a:rPr lang="en-US" altLang="zh-TW" dirty="0" smtClean="0">
                <a:solidFill>
                  <a:srgbClr val="FF0000"/>
                </a:solidFill>
              </a:rPr>
              <a:t>EDVAC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>
              <a:spcBef>
                <a:spcPts val="1200"/>
              </a:spcBef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99509" y="89563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電子時期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000364" y="2571744"/>
          <a:ext cx="4000528" cy="1584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體　積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非常龐大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重　量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公噸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真空管數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18,000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支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耗電量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150,000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瓦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3214686"/>
            <a:ext cx="1678587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群組 7"/>
          <p:cNvGrpSpPr/>
          <p:nvPr/>
        </p:nvGrpSpPr>
        <p:grpSpPr>
          <a:xfrm>
            <a:off x="0" y="6104125"/>
            <a:ext cx="5580112" cy="781259"/>
            <a:chOff x="251521" y="1844824"/>
            <a:chExt cx="6570093" cy="919865"/>
          </a:xfrm>
        </p:grpSpPr>
        <p:sp>
          <p:nvSpPr>
            <p:cNvPr id="12" name="矩形 8">
              <a:hlinkClick r:id="rId4"/>
            </p:cNvPr>
            <p:cNvSpPr/>
            <p:nvPr/>
          </p:nvSpPr>
          <p:spPr>
            <a:xfrm>
              <a:off x="717249" y="2194104"/>
              <a:ext cx="5680449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ENIAC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電腦介紹影片 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2:15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3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876" y="1916952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4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zh-TW" altLang="en-US" b="1" dirty="0" smtClean="0">
                <a:solidFill>
                  <a:srgbClr val="C00000"/>
                </a:solidFill>
              </a:rPr>
              <a:t>電晶體</a:t>
            </a:r>
            <a:r>
              <a:rPr lang="zh-TW" altLang="en-US" b="1" dirty="0">
                <a:solidFill>
                  <a:srgbClr val="C00000"/>
                </a:solidFill>
              </a:rPr>
              <a:t>（</a:t>
            </a:r>
            <a:r>
              <a:rPr lang="en-US" altLang="zh-TW" b="1" dirty="0">
                <a:solidFill>
                  <a:srgbClr val="C00000"/>
                </a:solidFill>
              </a:rPr>
              <a:t>1954∼1964</a:t>
            </a:r>
            <a:r>
              <a:rPr lang="zh-TW" altLang="en-US" b="1" dirty="0">
                <a:solidFill>
                  <a:srgbClr val="C00000"/>
                </a:solidFill>
              </a:rPr>
              <a:t>年</a:t>
            </a:r>
            <a:r>
              <a:rPr lang="zh-TW" altLang="en-US" b="1" dirty="0" smtClean="0">
                <a:solidFill>
                  <a:srgbClr val="C00000"/>
                </a:solidFill>
              </a:rPr>
              <a:t>）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120" y="3941824"/>
            <a:ext cx="4171334" cy="2701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99509" y="89563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電子時期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42910" y="1987870"/>
          <a:ext cx="8001056" cy="17983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4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2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7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年份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發明者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發明物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1947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貝爾實驗室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電晶體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體積比真空管小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主要運用在科學領域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1954 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貝爾實驗室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TRADIC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第一部以電晶體為電路元件的電腦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開創了「第二代電腦」時期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4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zh-TW" altLang="en-US" b="1" dirty="0">
                <a:solidFill>
                  <a:srgbClr val="C00000"/>
                </a:solidFill>
              </a:rPr>
              <a:t>積體電路</a:t>
            </a:r>
            <a:r>
              <a:rPr lang="en-US" altLang="zh-TW" b="1" dirty="0">
                <a:solidFill>
                  <a:srgbClr val="C00000"/>
                </a:solidFill>
              </a:rPr>
              <a:t>IC</a:t>
            </a:r>
            <a:r>
              <a:rPr lang="zh-TW" altLang="en-US" b="1" dirty="0">
                <a:solidFill>
                  <a:srgbClr val="C00000"/>
                </a:solidFill>
              </a:rPr>
              <a:t>（</a:t>
            </a:r>
            <a:r>
              <a:rPr lang="en-US" altLang="zh-TW" b="1" dirty="0">
                <a:solidFill>
                  <a:srgbClr val="C00000"/>
                </a:solidFill>
              </a:rPr>
              <a:t>1964∼1970</a:t>
            </a:r>
            <a:r>
              <a:rPr lang="zh-TW" altLang="en-US" b="1" dirty="0">
                <a:solidFill>
                  <a:srgbClr val="C00000"/>
                </a:solidFill>
              </a:rPr>
              <a:t>年）</a:t>
            </a: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將</a:t>
            </a:r>
            <a:r>
              <a:rPr lang="zh-TW" altLang="en-US" dirty="0"/>
              <a:t>所有電子元件聚集在一個大約指甲大小的晶片上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99509" y="89563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電子時期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500166" y="4572008"/>
          <a:ext cx="4143404" cy="1584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體　積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縮小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成　本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低廉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運算速度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更快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代表電腦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IBM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公司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System/360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71934" y="2631817"/>
            <a:ext cx="4429156" cy="2868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</a:rPr>
              <a:t>超大型積體電路</a:t>
            </a:r>
            <a:r>
              <a:rPr lang="en-US" altLang="zh-TW" b="1" dirty="0">
                <a:solidFill>
                  <a:srgbClr val="C00000"/>
                </a:solidFill>
              </a:rPr>
              <a:t>VLSI</a:t>
            </a:r>
            <a:r>
              <a:rPr lang="zh-TW" altLang="en-US" b="1" dirty="0">
                <a:solidFill>
                  <a:srgbClr val="C00000"/>
                </a:solidFill>
              </a:rPr>
              <a:t>（</a:t>
            </a:r>
            <a:r>
              <a:rPr lang="en-US" altLang="zh-TW" b="1" dirty="0">
                <a:solidFill>
                  <a:srgbClr val="C00000"/>
                </a:solidFill>
              </a:rPr>
              <a:t>1970</a:t>
            </a:r>
            <a:r>
              <a:rPr lang="zh-TW" altLang="en-US" b="1" dirty="0">
                <a:solidFill>
                  <a:srgbClr val="C00000"/>
                </a:solidFill>
              </a:rPr>
              <a:t>年∼現代）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2">
              <a:spcBef>
                <a:spcPts val="1200"/>
              </a:spcBef>
            </a:pPr>
            <a:endParaRPr lang="en-US" altLang="zh-TW" dirty="0" smtClean="0"/>
          </a:p>
          <a:p>
            <a:pPr lvl="2">
              <a:spcBef>
                <a:spcPts val="1200"/>
              </a:spcBef>
            </a:pPr>
            <a:endParaRPr lang="en-US" altLang="zh-TW" dirty="0" smtClean="0"/>
          </a:p>
          <a:p>
            <a:pPr lvl="2">
              <a:spcBef>
                <a:spcPts val="1200"/>
              </a:spcBef>
            </a:pP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微處理器就是</a:t>
            </a:r>
            <a:r>
              <a:rPr lang="zh-TW" altLang="en-US" dirty="0" smtClean="0">
                <a:solidFill>
                  <a:srgbClr val="FF0000"/>
                </a:solidFill>
              </a:rPr>
              <a:t>中央處理單元</a:t>
            </a:r>
            <a:r>
              <a:rPr lang="en-US" altLang="zh-TW" dirty="0" smtClean="0"/>
              <a:t>(</a:t>
            </a:r>
            <a:r>
              <a:rPr lang="en-US" altLang="zh-TW" dirty="0"/>
              <a:t>CPU)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21112"/>
            <a:ext cx="4352187" cy="278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99509" y="89563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電子時期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285852" y="2071678"/>
          <a:ext cx="6500859" cy="1371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88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年份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發明者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發明物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1971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Intel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第一個微處理器</a:t>
                      </a: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4004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1977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蘋果電腦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APPLE Ⅱ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" name="群組 7"/>
          <p:cNvGrpSpPr/>
          <p:nvPr/>
        </p:nvGrpSpPr>
        <p:grpSpPr>
          <a:xfrm>
            <a:off x="0" y="5456053"/>
            <a:ext cx="7236296" cy="781259"/>
            <a:chOff x="251521" y="1844824"/>
            <a:chExt cx="8520104" cy="919865"/>
          </a:xfrm>
        </p:grpSpPr>
        <p:sp>
          <p:nvSpPr>
            <p:cNvPr id="16" name="矩形 8">
              <a:hlinkClick r:id="rId4"/>
            </p:cNvPr>
            <p:cNvSpPr/>
            <p:nvPr/>
          </p:nvSpPr>
          <p:spPr>
            <a:xfrm>
              <a:off x="717249" y="2194104"/>
              <a:ext cx="7545678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影片充電站：電腦發展史「誰發明了電腦？」影片 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5:02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7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887" y="1916952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7"/>
          <p:cNvGrpSpPr/>
          <p:nvPr/>
        </p:nvGrpSpPr>
        <p:grpSpPr>
          <a:xfrm>
            <a:off x="0" y="6076741"/>
            <a:ext cx="5796057" cy="781259"/>
            <a:chOff x="251521" y="1844824"/>
            <a:chExt cx="6824351" cy="919865"/>
          </a:xfrm>
        </p:grpSpPr>
        <p:sp>
          <p:nvSpPr>
            <p:cNvPr id="20" name="矩形 8">
              <a:hlinkClick r:id="rId7"/>
            </p:cNvPr>
            <p:cNvSpPr/>
            <p:nvPr/>
          </p:nvSpPr>
          <p:spPr>
            <a:xfrm>
              <a:off x="717249" y="2194104"/>
              <a:ext cx="5934799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APPLE II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電腦回顧影片 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3:39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1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34" y="1916952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46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軟體發展的里程碑</a:t>
            </a:r>
          </a:p>
          <a:p>
            <a:pPr lvl="1"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</a:rPr>
              <a:t>程式的起源</a:t>
            </a:r>
          </a:p>
          <a:p>
            <a:pPr lvl="2">
              <a:spcBef>
                <a:spcPts val="1200"/>
              </a:spcBef>
            </a:pPr>
            <a:r>
              <a:rPr lang="en-US" altLang="zh-TW" dirty="0" smtClean="0"/>
              <a:t>1801</a:t>
            </a:r>
            <a:r>
              <a:rPr lang="zh-TW" altLang="en-US" dirty="0" smtClean="0"/>
              <a:t>年，法國人賈克德發明</a:t>
            </a:r>
            <a:endParaRPr lang="en-US" altLang="zh-TW" dirty="0" smtClean="0"/>
          </a:p>
          <a:p>
            <a:pPr lvl="2">
              <a:spcBef>
                <a:spcPts val="1200"/>
              </a:spcBef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的</a:t>
            </a:r>
            <a:r>
              <a:rPr lang="zh-TW" altLang="en-US" dirty="0"/>
              <a:t>提花織布機</a:t>
            </a:r>
            <a:r>
              <a:rPr lang="zh-TW" altLang="en-US" dirty="0" smtClean="0"/>
              <a:t>，是最早使用</a:t>
            </a:r>
            <a:endParaRPr lang="en-US" altLang="zh-TW" dirty="0" smtClean="0"/>
          </a:p>
          <a:p>
            <a:pPr lvl="2">
              <a:spcBef>
                <a:spcPts val="1200"/>
              </a:spcBef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程式</a:t>
            </a:r>
            <a:r>
              <a:rPr lang="zh-TW" altLang="en-US" dirty="0"/>
              <a:t>的方式來控制</a:t>
            </a:r>
            <a:r>
              <a:rPr lang="zh-TW" altLang="en-US" dirty="0" smtClean="0"/>
              <a:t>機器。</a:t>
            </a:r>
            <a:endParaRPr lang="en-US" altLang="zh-TW" dirty="0" smtClean="0"/>
          </a:p>
          <a:p>
            <a:pPr lvl="2">
              <a:spcBef>
                <a:spcPts val="1200"/>
              </a:spcBef>
              <a:buNone/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</a:rPr>
              <a:t>電腦程式</a:t>
            </a:r>
          </a:p>
          <a:p>
            <a:pPr lvl="2">
              <a:spcBef>
                <a:spcPts val="1200"/>
              </a:spcBef>
            </a:pPr>
            <a:r>
              <a:rPr lang="en-US" altLang="zh-TW" dirty="0" smtClean="0"/>
              <a:t>1948</a:t>
            </a:r>
            <a:r>
              <a:rPr lang="zh-TW" altLang="en-US" dirty="0" smtClean="0"/>
              <a:t>年，凱本於為</a:t>
            </a:r>
            <a:r>
              <a:rPr lang="zh-TW" altLang="en-US" dirty="0"/>
              <a:t>馬克一號</a:t>
            </a:r>
            <a:r>
              <a:rPr lang="en-US" altLang="zh-TW" dirty="0"/>
              <a:t>(Mark I) </a:t>
            </a:r>
            <a:r>
              <a:rPr lang="zh-TW" altLang="en-US" dirty="0"/>
              <a:t>電腦所撰寫的程式</a:t>
            </a:r>
            <a:r>
              <a:rPr lang="zh-TW" altLang="en-US" dirty="0" smtClean="0"/>
              <a:t>，用來</a:t>
            </a:r>
            <a:r>
              <a:rPr lang="zh-TW" altLang="en-US" dirty="0"/>
              <a:t>計算任一數字的最大因數，利用重複的減法執行</a:t>
            </a:r>
            <a:r>
              <a:rPr lang="zh-TW" altLang="en-US" dirty="0" smtClean="0"/>
              <a:t>運算。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1" y="1739342"/>
            <a:ext cx="2888870" cy="2832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19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</a:rPr>
              <a:t>編譯器</a:t>
            </a:r>
            <a:r>
              <a:rPr lang="en-US" altLang="zh-TW" b="1" dirty="0">
                <a:solidFill>
                  <a:srgbClr val="C00000"/>
                </a:solidFill>
              </a:rPr>
              <a:t>(compiler)</a:t>
            </a:r>
            <a:endParaRPr lang="zh-TW" altLang="en-US" b="1" dirty="0">
              <a:solidFill>
                <a:srgbClr val="C00000"/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可以</a:t>
            </a:r>
            <a:r>
              <a:rPr lang="zh-TW" altLang="en-US" dirty="0"/>
              <a:t>將程式語言翻譯成機器語言，並在電腦上執行。</a:t>
            </a:r>
          </a:p>
          <a:p>
            <a:pPr lvl="2">
              <a:spcBef>
                <a:spcPts val="1200"/>
              </a:spcBef>
            </a:pPr>
            <a:r>
              <a:rPr lang="en-US" altLang="zh-TW" dirty="0"/>
              <a:t>1960 </a:t>
            </a:r>
            <a:r>
              <a:rPr lang="zh-TW" altLang="en-US" dirty="0"/>
              <a:t>年，葛麗霍普創造</a:t>
            </a:r>
            <a:r>
              <a:rPr lang="zh-TW" altLang="en-US" dirty="0" smtClean="0"/>
              <a:t>了第</a:t>
            </a:r>
            <a:r>
              <a:rPr lang="zh-TW" altLang="en-US" dirty="0"/>
              <a:t>一個商用電腦程式</a:t>
            </a:r>
            <a:r>
              <a:rPr lang="zh-TW" altLang="en-US" dirty="0" smtClean="0"/>
              <a:t>語言</a:t>
            </a:r>
            <a:r>
              <a:rPr lang="en-US" altLang="zh-TW" dirty="0" smtClean="0"/>
              <a:t>COBOL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099730"/>
            <a:ext cx="2942130" cy="3258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068408" y="89563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軟體發展的里程碑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78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zh-TW" altLang="en-US" b="1" dirty="0" smtClean="0">
                <a:solidFill>
                  <a:srgbClr val="C00000"/>
                </a:solidFill>
              </a:rPr>
              <a:t>提供</a:t>
            </a:r>
            <a:r>
              <a:rPr lang="zh-TW" altLang="en-US" b="1" dirty="0">
                <a:solidFill>
                  <a:srgbClr val="C00000"/>
                </a:solidFill>
              </a:rPr>
              <a:t>編譯器功能的</a:t>
            </a:r>
            <a:r>
              <a:rPr lang="zh-TW" altLang="en-US" b="1" dirty="0" smtClean="0">
                <a:solidFill>
                  <a:srgbClr val="C00000"/>
                </a:solidFill>
              </a:rPr>
              <a:t>高階語言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/>
              <a:t>電腦程式是由「</a:t>
            </a:r>
            <a:r>
              <a:rPr lang="en-US" altLang="zh-TW" dirty="0">
                <a:solidFill>
                  <a:srgbClr val="FF0000"/>
                </a:solidFill>
              </a:rPr>
              <a:t>0</a:t>
            </a:r>
            <a:r>
              <a:rPr lang="zh-TW" altLang="en-US" dirty="0"/>
              <a:t>」與「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/>
              <a:t>」所</a:t>
            </a:r>
            <a:r>
              <a:rPr lang="zh-TW" altLang="en-US" dirty="0" smtClean="0"/>
              <a:t>組成。</a:t>
            </a:r>
            <a:r>
              <a:rPr lang="zh-TW" altLang="en-US" dirty="0"/>
              <a:t>　</a:t>
            </a:r>
          </a:p>
          <a:p>
            <a:pPr lvl="2">
              <a:spcBef>
                <a:spcPts val="1200"/>
              </a:spcBef>
            </a:pPr>
            <a:r>
              <a:rPr lang="en-US" altLang="zh-TW" dirty="0" smtClean="0"/>
              <a:t>1954</a:t>
            </a:r>
            <a:r>
              <a:rPr lang="zh-TW" altLang="en-US" dirty="0" smtClean="0"/>
              <a:t>年，</a:t>
            </a:r>
            <a:r>
              <a:rPr lang="en-US" altLang="zh-TW" dirty="0" smtClean="0"/>
              <a:t>IBM</a:t>
            </a:r>
            <a:r>
              <a:rPr lang="zh-TW" altLang="en-US" dirty="0" smtClean="0"/>
              <a:t>公司</a:t>
            </a:r>
            <a:r>
              <a:rPr lang="zh-TW" altLang="en-US" dirty="0"/>
              <a:t>的程式設計師巴克</a:t>
            </a:r>
            <a:r>
              <a:rPr lang="zh-TW" altLang="en-US" dirty="0" smtClean="0"/>
              <a:t>斯設計</a:t>
            </a:r>
            <a:r>
              <a:rPr lang="zh-TW" altLang="en-US" dirty="0"/>
              <a:t>一套語言規則，</a:t>
            </a:r>
            <a:r>
              <a:rPr lang="zh-TW" altLang="en-US" dirty="0" smtClean="0"/>
              <a:t>發展第</a:t>
            </a:r>
            <a:r>
              <a:rPr lang="zh-TW" altLang="en-US" dirty="0"/>
              <a:t>一種提供編譯器功能的高階語言</a:t>
            </a:r>
            <a:r>
              <a:rPr lang="en-US" altLang="zh-TW" dirty="0" smtClean="0"/>
              <a:t>Fortran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b="1" dirty="0" smtClean="0">
                <a:solidFill>
                  <a:srgbClr val="C00000"/>
                </a:solidFill>
              </a:rPr>
              <a:t>個人電腦的作業系統</a:t>
            </a:r>
          </a:p>
          <a:p>
            <a:pPr lvl="2">
              <a:spcBef>
                <a:spcPts val="1200"/>
              </a:spcBef>
            </a:pPr>
            <a:r>
              <a:rPr lang="en-US" altLang="zh-TW" dirty="0" smtClean="0"/>
              <a:t>1974 </a:t>
            </a:r>
            <a:r>
              <a:rPr lang="zh-TW" altLang="en-US" dirty="0" smtClean="0"/>
              <a:t>年，美國的基爾代爾最早</a:t>
            </a:r>
            <a:endParaRPr lang="en-US" altLang="zh-TW" dirty="0" smtClean="0"/>
          </a:p>
          <a:p>
            <a:pPr lvl="2">
              <a:spcBef>
                <a:spcPts val="1200"/>
              </a:spcBef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設計出可在個人電腦</a:t>
            </a:r>
            <a:r>
              <a:rPr lang="en-US" altLang="zh-TW" dirty="0" smtClean="0"/>
              <a:t>(PC) </a:t>
            </a:r>
            <a:r>
              <a:rPr lang="zh-TW" altLang="en-US" dirty="0" smtClean="0"/>
              <a:t>上執</a:t>
            </a:r>
            <a:endParaRPr lang="en-US" altLang="zh-TW" dirty="0" smtClean="0"/>
          </a:p>
          <a:p>
            <a:pPr lvl="2">
              <a:spcBef>
                <a:spcPts val="1200"/>
              </a:spcBef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行的作業系統</a:t>
            </a:r>
            <a:r>
              <a:rPr lang="en-US" altLang="zh-TW" dirty="0" smtClean="0"/>
              <a:t>CP/M </a:t>
            </a:r>
            <a:r>
              <a:rPr lang="zh-TW" altLang="en-US" dirty="0" smtClean="0"/>
              <a:t>。</a:t>
            </a:r>
          </a:p>
          <a:p>
            <a:pPr lvl="2">
              <a:spcBef>
                <a:spcPts val="1200"/>
              </a:spcBef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68408" y="89563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軟體發展的里程碑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43768" y="6381328"/>
            <a:ext cx="19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21-22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028" y="4500570"/>
            <a:ext cx="3033814" cy="1895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1-1.1</a:t>
            </a:r>
            <a:r>
              <a:rPr lang="zh-TW" altLang="en-US" dirty="0" smtClean="0"/>
              <a:t> 資訊科學</a:t>
            </a:r>
            <a:r>
              <a:rPr lang="zh-TW" altLang="en-US" dirty="0"/>
              <a:t>本質與內涵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資訊科技的研究領域</a:t>
            </a:r>
            <a:endParaRPr lang="en-US" altLang="zh-TW" b="1" dirty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利用「</a:t>
            </a:r>
            <a:r>
              <a:rPr lang="zh-TW" altLang="en-US" dirty="0">
                <a:solidFill>
                  <a:srgbClr val="FF0000"/>
                </a:solidFill>
              </a:rPr>
              <a:t>計算</a:t>
            </a:r>
            <a:r>
              <a:rPr lang="zh-TW" altLang="en-US" dirty="0"/>
              <a:t>」的</a:t>
            </a:r>
            <a:r>
              <a:rPr lang="zh-TW" altLang="en-US" dirty="0" smtClean="0"/>
              <a:t>方式，以電腦</a:t>
            </a:r>
            <a:r>
              <a:rPr lang="zh-TW" altLang="en-US" dirty="0"/>
              <a:t>來進行演算</a:t>
            </a:r>
            <a:r>
              <a:rPr lang="zh-TW" altLang="en-US" dirty="0" smtClean="0"/>
              <a:t>運作</a:t>
            </a:r>
            <a:r>
              <a:rPr lang="zh-TW" altLang="en-US" dirty="0"/>
              <a:t>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38" y="2545027"/>
            <a:ext cx="4857752" cy="402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流程圖: 循序存取儲存裝置 6">
            <a:hlinkClick r:id="rId4"/>
          </p:cNvPr>
          <p:cNvSpPr/>
          <p:nvPr/>
        </p:nvSpPr>
        <p:spPr>
          <a:xfrm flipH="1">
            <a:off x="4357686" y="1194010"/>
            <a:ext cx="714380" cy="663354"/>
          </a:xfrm>
          <a:prstGeom prst="flowChartMagneticTape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70000"/>
                </a:schemeClr>
              </a:gs>
              <a:gs pos="35000">
                <a:schemeClr val="accent4">
                  <a:tint val="37000"/>
                  <a:satMod val="300000"/>
                  <a:alpha val="70000"/>
                </a:schemeClr>
              </a:gs>
              <a:gs pos="100000">
                <a:schemeClr val="accent4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動</a:t>
            </a:r>
            <a:endParaRPr lang="zh-TW" altLang="en-US" sz="3200" dirty="0">
              <a:solidFill>
                <a:schemeClr val="bg1">
                  <a:lumMod val="8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374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403874"/>
            <a:ext cx="5272094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zh-TW" altLang="en-US" b="1" dirty="0">
                <a:solidFill>
                  <a:srgbClr val="C00000"/>
                </a:solidFill>
              </a:rPr>
              <a:t>視窗作業系統</a:t>
            </a:r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1981</a:t>
            </a:r>
            <a:r>
              <a:rPr lang="zh-TW" altLang="en-US" dirty="0" smtClean="0"/>
              <a:t>年，美國</a:t>
            </a:r>
            <a:r>
              <a:rPr lang="zh-TW" altLang="en-US" dirty="0"/>
              <a:t>的全錄</a:t>
            </a:r>
            <a:r>
              <a:rPr lang="zh-TW" altLang="en-US" dirty="0" smtClean="0"/>
              <a:t>公司推出</a:t>
            </a:r>
            <a:r>
              <a:rPr lang="en-US" altLang="zh-TW" dirty="0"/>
              <a:t>Xerox 8010 </a:t>
            </a:r>
            <a:r>
              <a:rPr lang="en-US" altLang="zh-TW" dirty="0" smtClean="0"/>
              <a:t>Information System</a:t>
            </a:r>
            <a:r>
              <a:rPr lang="zh-TW" altLang="en-US" dirty="0" smtClean="0"/>
              <a:t>， </a:t>
            </a:r>
            <a:r>
              <a:rPr lang="zh-TW" altLang="en-US" dirty="0"/>
              <a:t>採用</a:t>
            </a:r>
            <a:r>
              <a:rPr lang="zh-TW" altLang="en-US" dirty="0">
                <a:solidFill>
                  <a:srgbClr val="FF0000"/>
                </a:solidFill>
              </a:rPr>
              <a:t>圖形使用者介面</a:t>
            </a:r>
            <a:r>
              <a:rPr lang="en-US" altLang="zh-TW" dirty="0" smtClean="0">
                <a:solidFill>
                  <a:srgbClr val="FF0000"/>
                </a:solidFill>
              </a:rPr>
              <a:t>(GUI)</a:t>
            </a:r>
            <a:r>
              <a:rPr lang="zh-TW" altLang="en-US" dirty="0" smtClean="0"/>
              <a:t>，世上</a:t>
            </a:r>
            <a:r>
              <a:rPr lang="zh-TW" altLang="en-US" dirty="0"/>
              <a:t>最早的視窗</a:t>
            </a:r>
            <a:r>
              <a:rPr lang="zh-TW" altLang="en-US" dirty="0" smtClean="0"/>
              <a:t>作業系統。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068408" y="89563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軟體發展的里程碑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7818" y="2111268"/>
            <a:ext cx="3582436" cy="281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電腦界名人介紹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/>
            <a:r>
              <a:rPr lang="zh-TW" altLang="en-US" dirty="0" smtClean="0"/>
              <a:t>巴貝奇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電腦之父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1822</a:t>
            </a:r>
            <a:r>
              <a:rPr lang="zh-TW" altLang="en-US" dirty="0" smtClean="0"/>
              <a:t>年發明了差分機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1837</a:t>
            </a:r>
            <a:r>
              <a:rPr lang="zh-TW" altLang="en-US" dirty="0" smtClean="0"/>
              <a:t>年設計出分析機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比爾．蓋茲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微軟 </a:t>
            </a:r>
            <a:r>
              <a:rPr lang="en-US" altLang="zh-TW" dirty="0" smtClean="0"/>
              <a:t>(Microsoft) </a:t>
            </a:r>
            <a:r>
              <a:rPr lang="zh-TW" altLang="en-US" dirty="0" smtClean="0"/>
              <a:t>公司創辦人。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在</a:t>
            </a:r>
            <a:r>
              <a:rPr lang="en-US" altLang="zh-TW" dirty="0" smtClean="0"/>
              <a:t>13</a:t>
            </a:r>
            <a:r>
              <a:rPr lang="zh-TW" altLang="en-US" dirty="0" smtClean="0"/>
              <a:t>歲時開始電腦程式設計。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Picture 5" descr="C:\Users\Bill\Desktop\bill-gates-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469858" cy="206640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6876256" y="606309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圖片來源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1772815"/>
            <a:ext cx="1469858" cy="20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電腦界名人介紹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/>
            <a:r>
              <a:rPr lang="zh-TW" altLang="en-US" dirty="0" smtClean="0"/>
              <a:t>史提夫．賈伯斯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蘋果公司及皮克斯動畫的創辦人。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楊</a:t>
            </a:r>
            <a:r>
              <a:rPr lang="zh-TW" altLang="en-US" dirty="0"/>
              <a:t>致遠</a:t>
            </a:r>
          </a:p>
          <a:p>
            <a:pPr lvl="2"/>
            <a:r>
              <a:rPr lang="zh-TW" altLang="en-US" dirty="0"/>
              <a:t>出生於臺灣。</a:t>
            </a:r>
          </a:p>
          <a:p>
            <a:pPr lvl="2"/>
            <a:r>
              <a:rPr lang="zh-TW" altLang="en-US" dirty="0"/>
              <a:t>雅虎</a:t>
            </a:r>
            <a:r>
              <a:rPr lang="en-US" altLang="zh-TW" dirty="0"/>
              <a:t>(Yahoo!) </a:t>
            </a:r>
            <a:r>
              <a:rPr lang="zh-TW" altLang="en-US" dirty="0"/>
              <a:t>公司的創辦人。</a:t>
            </a:r>
          </a:p>
          <a:p>
            <a:pPr lvl="1"/>
            <a:endParaRPr lang="zh-TW" altLang="en-US" dirty="0"/>
          </a:p>
        </p:txBody>
      </p:sp>
      <p:pic>
        <p:nvPicPr>
          <p:cNvPr id="4" name="Picture 4" descr="C:\Users\Bill\Desktop\未命名-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988840"/>
            <a:ext cx="1981200" cy="2066925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149080"/>
            <a:ext cx="1971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0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未來電腦發展趨勢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電腦體積日趨縮小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 執行速度愈來愈快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在</a:t>
            </a:r>
            <a:r>
              <a:rPr lang="zh-TW" altLang="en-US" dirty="0">
                <a:solidFill>
                  <a:srgbClr val="FF0000"/>
                </a:solidFill>
              </a:rPr>
              <a:t>人工智慧</a:t>
            </a:r>
            <a:r>
              <a:rPr lang="en-US" altLang="zh-TW" dirty="0" smtClean="0">
                <a:solidFill>
                  <a:srgbClr val="FF0000"/>
                </a:solidFill>
              </a:rPr>
              <a:t>(AI)</a:t>
            </a:r>
            <a:r>
              <a:rPr lang="zh-TW" altLang="en-US" dirty="0" smtClean="0"/>
              <a:t>下</a:t>
            </a:r>
            <a:r>
              <a:rPr lang="zh-TW" altLang="en-US" dirty="0"/>
              <a:t>，</a:t>
            </a:r>
            <a:r>
              <a:rPr lang="zh-TW" altLang="en-US" dirty="0" smtClean="0"/>
              <a:t>電腦愈來愈聰明</a:t>
            </a:r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7143768" y="6381328"/>
            <a:ext cx="19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22-23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71538" y="3857628"/>
          <a:ext cx="7429552" cy="1828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2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9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年份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1990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具備人工智慧、專家系統及自然語言等功能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1997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IBM 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推出 </a:t>
                      </a: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Deep Blue 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電腦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IBM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推出 </a:t>
                      </a:r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Watson 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電腦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群組 7"/>
          <p:cNvGrpSpPr/>
          <p:nvPr/>
        </p:nvGrpSpPr>
        <p:grpSpPr>
          <a:xfrm>
            <a:off x="0" y="6076741"/>
            <a:ext cx="6732161" cy="781259"/>
            <a:chOff x="251521" y="1844824"/>
            <a:chExt cx="7926530" cy="919865"/>
          </a:xfrm>
        </p:grpSpPr>
        <p:sp>
          <p:nvSpPr>
            <p:cNvPr id="8" name="矩形 8">
              <a:hlinkClick r:id="rId3"/>
            </p:cNvPr>
            <p:cNvSpPr/>
            <p:nvPr/>
          </p:nvSpPr>
          <p:spPr>
            <a:xfrm>
              <a:off x="717249" y="2194104"/>
              <a:ext cx="6952197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TED Talk-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別讓電腦把你淘汰！ 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17:48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9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313" y="1916952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82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內容版面配置區 8" descr="2015-07-30_2057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451" y="3388176"/>
            <a:ext cx="2506656" cy="19850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1-2.1</a:t>
            </a:r>
            <a:r>
              <a:rPr lang="zh-TW" altLang="en-US" dirty="0" smtClean="0"/>
              <a:t> 電腦</a:t>
            </a:r>
            <a:r>
              <a:rPr lang="zh-TW" altLang="en-US" dirty="0"/>
              <a:t>的發展歷程</a:t>
            </a:r>
          </a:p>
        </p:txBody>
      </p:sp>
      <p:pic>
        <p:nvPicPr>
          <p:cNvPr id="9" name="內容版面配置區 8" descr="2015-07-30_205750.jpg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449196"/>
            <a:ext cx="2797960" cy="198504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68413" y="95839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未來電腦發展趨勢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24328" y="5651956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內容版面配置區 8" descr="2015-07-30_205750.jpg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646" y="1619554"/>
            <a:ext cx="3042170" cy="1780937"/>
          </a:xfrm>
          <a:prstGeom prst="rect">
            <a:avLst/>
          </a:prstGeom>
        </p:spPr>
      </p:pic>
      <p:pic>
        <p:nvPicPr>
          <p:cNvPr id="33" name="內容版面配置區 8" descr="2015-07-30_205750.jpg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404506"/>
            <a:ext cx="3609779" cy="1779822"/>
          </a:xfrm>
          <a:prstGeom prst="rect">
            <a:avLst/>
          </a:prstGeom>
        </p:spPr>
      </p:pic>
      <p:grpSp>
        <p:nvGrpSpPr>
          <p:cNvPr id="39" name="群組 7"/>
          <p:cNvGrpSpPr/>
          <p:nvPr/>
        </p:nvGrpSpPr>
        <p:grpSpPr>
          <a:xfrm>
            <a:off x="0" y="5384045"/>
            <a:ext cx="6732161" cy="781259"/>
            <a:chOff x="251521" y="1844824"/>
            <a:chExt cx="7926530" cy="919865"/>
          </a:xfrm>
        </p:grpSpPr>
        <p:sp>
          <p:nvSpPr>
            <p:cNvPr id="40" name="矩形 8">
              <a:hlinkClick r:id="rId10"/>
            </p:cNvPr>
            <p:cNvSpPr/>
            <p:nvPr/>
          </p:nvSpPr>
          <p:spPr>
            <a:xfrm>
              <a:off x="717249" y="2194104"/>
              <a:ext cx="6952197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影片充電站：華生電腦參加猜謎節目實況影片 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3:34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41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313" y="1916952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群組 7"/>
          <p:cNvGrpSpPr/>
          <p:nvPr/>
        </p:nvGrpSpPr>
        <p:grpSpPr>
          <a:xfrm>
            <a:off x="0" y="6104125"/>
            <a:ext cx="8388345" cy="781259"/>
            <a:chOff x="251521" y="1844824"/>
            <a:chExt cx="9876541" cy="919865"/>
          </a:xfrm>
        </p:grpSpPr>
        <p:sp>
          <p:nvSpPr>
            <p:cNvPr id="44" name="矩形 8">
              <a:hlinkClick r:id="rId13"/>
            </p:cNvPr>
            <p:cNvSpPr/>
            <p:nvPr/>
          </p:nvSpPr>
          <p:spPr>
            <a:xfrm>
              <a:off x="717246" y="2194104"/>
              <a:ext cx="8986993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Human Support Robot(HSR)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照顧不便人士起居（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3:46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45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0324" y="1916952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26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AI</a:t>
            </a:r>
            <a:r>
              <a:rPr lang="zh-TW" altLang="en-US" b="1" dirty="0" smtClean="0">
                <a:solidFill>
                  <a:srgbClr val="7030A0"/>
                </a:solidFill>
              </a:rPr>
              <a:t>人工智慧</a:t>
            </a:r>
            <a:endParaRPr lang="en-US" altLang="zh-TW" sz="6600" dirty="0"/>
          </a:p>
          <a:p>
            <a:pPr lvl="1"/>
            <a:r>
              <a:rPr lang="zh-TW" altLang="en-US" dirty="0" smtClean="0"/>
              <a:t>模擬使用者行為，調整運作模式，更貼近使用者。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強人工智慧：</a:t>
            </a:r>
            <a:endParaRPr lang="en-US" altLang="zh-TW" dirty="0" smtClean="0"/>
          </a:p>
          <a:p>
            <a:pPr lvl="2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希望讓機器人如真人般思考及行動。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65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AI</a:t>
            </a:r>
            <a:r>
              <a:rPr lang="zh-TW" altLang="en-US" b="1" dirty="0" smtClean="0">
                <a:solidFill>
                  <a:srgbClr val="7030A0"/>
                </a:solidFill>
              </a:rPr>
              <a:t>人工智慧</a:t>
            </a:r>
            <a:endParaRPr lang="en-US" altLang="zh-TW" sz="6600" dirty="0"/>
          </a:p>
          <a:p>
            <a:pPr lvl="1"/>
            <a:r>
              <a:rPr lang="zh-TW" altLang="en-US" dirty="0" smtClean="0"/>
              <a:t>常見領域</a:t>
            </a:r>
            <a:r>
              <a:rPr lang="zh-TW" altLang="en-US" dirty="0"/>
              <a:t>：</a:t>
            </a:r>
            <a:endParaRPr lang="en-US" altLang="zh-TW" dirty="0" smtClean="0"/>
          </a:p>
          <a:p>
            <a:pPr lvl="2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專家系統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語言辨識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類神經網路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機器人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7"/>
          <p:cNvGrpSpPr/>
          <p:nvPr/>
        </p:nvGrpSpPr>
        <p:grpSpPr>
          <a:xfrm>
            <a:off x="0" y="6104125"/>
            <a:ext cx="6732240" cy="781259"/>
            <a:chOff x="251521" y="1844824"/>
            <a:chExt cx="7926625" cy="919865"/>
          </a:xfrm>
        </p:grpSpPr>
        <p:sp>
          <p:nvSpPr>
            <p:cNvPr id="6" name="矩形 8">
              <a:hlinkClick r:id="rId2"/>
            </p:cNvPr>
            <p:cNvSpPr/>
            <p:nvPr/>
          </p:nvSpPr>
          <p:spPr>
            <a:xfrm>
              <a:off x="717244" y="2194104"/>
              <a:ext cx="6952204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影片充電站：最夯醫療手術ー達文西手臂解碼（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2:54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408" y="1916952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220072" y="1412776"/>
            <a:ext cx="3811766" cy="2046221"/>
            <a:chOff x="5220072" y="1412776"/>
            <a:chExt cx="3811766" cy="20462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072" y="1412776"/>
              <a:ext cx="3811766" cy="1800000"/>
            </a:xfrm>
            <a:prstGeom prst="rect">
              <a:avLst/>
            </a:prstGeom>
          </p:spPr>
        </p:pic>
        <p:sp>
          <p:nvSpPr>
            <p:cNvPr id="13" name="文字方塊 5"/>
            <p:cNvSpPr txBox="1"/>
            <p:nvPr/>
          </p:nvSpPr>
          <p:spPr>
            <a:xfrm>
              <a:off x="5829811" y="3212776"/>
              <a:ext cx="25922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>
                  <a:latin typeface="微軟正黑體" pitchFamily="34" charset="-120"/>
                  <a:ea typeface="微軟正黑體" pitchFamily="34" charset="-120"/>
                </a:rPr>
                <a:t>【</a:t>
              </a:r>
              <a:r>
                <a:rPr lang="zh-TW" altLang="en-US" sz="1000" dirty="0" smtClean="0">
                  <a:latin typeface="微軟正黑體" pitchFamily="34" charset="-120"/>
                  <a:ea typeface="微軟正黑體" pitchFamily="34" charset="-120"/>
                </a:rPr>
                <a:t>導入超級電腦華生的機器人</a:t>
              </a:r>
              <a:r>
                <a:rPr lang="en-US" altLang="zh-TW" sz="1000" dirty="0" smtClean="0">
                  <a:latin typeface="微軟正黑體" pitchFamily="34" charset="-120"/>
                  <a:ea typeface="微軟正黑體" pitchFamily="34" charset="-120"/>
                </a:rPr>
                <a:t>Pepper】</a:t>
              </a:r>
              <a:endParaRPr lang="zh-TW" altLang="en-US" sz="1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25192" y="3573016"/>
            <a:ext cx="3201526" cy="2048765"/>
            <a:chOff x="5611966" y="3645224"/>
            <a:chExt cx="3201526" cy="20487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1966" y="3645224"/>
              <a:ext cx="3201526" cy="1800000"/>
            </a:xfrm>
            <a:prstGeom prst="rect">
              <a:avLst/>
            </a:prstGeom>
          </p:spPr>
        </p:pic>
        <p:sp>
          <p:nvSpPr>
            <p:cNvPr id="16" name="文字方塊 5"/>
            <p:cNvSpPr txBox="1"/>
            <p:nvPr/>
          </p:nvSpPr>
          <p:spPr>
            <a:xfrm>
              <a:off x="5916585" y="5447768"/>
              <a:ext cx="25922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dirty="0" smtClean="0">
                  <a:latin typeface="微軟正黑體" pitchFamily="34" charset="-120"/>
                  <a:ea typeface="微軟正黑體" pitchFamily="34" charset="-120"/>
                </a:rPr>
                <a:t>【</a:t>
              </a:r>
              <a:r>
                <a:rPr lang="zh-TW" altLang="en-US" sz="1000" dirty="0" smtClean="0">
                  <a:latin typeface="微軟正黑體" pitchFamily="34" charset="-120"/>
                  <a:ea typeface="微軟正黑體" pitchFamily="34" charset="-120"/>
                </a:rPr>
                <a:t>醫師使用達文西機械手臂操作手術</a:t>
              </a:r>
              <a:r>
                <a:rPr lang="en-US" altLang="zh-TW" sz="1000" dirty="0" smtClean="0">
                  <a:latin typeface="微軟正黑體" pitchFamily="34" charset="-120"/>
                  <a:ea typeface="微軟正黑體" pitchFamily="34" charset="-120"/>
                </a:rPr>
                <a:t>】</a:t>
              </a:r>
              <a:endParaRPr lang="zh-TW" altLang="en-US" sz="1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8" name="群組 7"/>
          <p:cNvGrpSpPr/>
          <p:nvPr/>
        </p:nvGrpSpPr>
        <p:grpSpPr>
          <a:xfrm>
            <a:off x="0" y="5517232"/>
            <a:ext cx="7956297" cy="781259"/>
            <a:chOff x="251521" y="1844824"/>
            <a:chExt cx="9367842" cy="919865"/>
          </a:xfrm>
        </p:grpSpPr>
        <p:sp>
          <p:nvSpPr>
            <p:cNvPr id="19" name="矩形 8">
              <a:hlinkClick r:id="rId7"/>
            </p:cNvPr>
            <p:cNvSpPr/>
            <p:nvPr/>
          </p:nvSpPr>
          <p:spPr>
            <a:xfrm>
              <a:off x="717246" y="2194104"/>
              <a:ext cx="8478295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影片充電站：奇美博物館與屏東縣政府聘用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Pepper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當員工 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2:20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0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1625" y="1916952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19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圍棋與人工智慧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/>
            <a:r>
              <a:rPr lang="en-US" altLang="zh-TW" dirty="0" smtClean="0"/>
              <a:t>Google </a:t>
            </a:r>
            <a:r>
              <a:rPr lang="en-US" altLang="zh-TW" dirty="0" err="1" smtClean="0"/>
              <a:t>DeepMind</a:t>
            </a:r>
            <a:r>
              <a:rPr lang="zh-TW" altLang="en-US" dirty="0" smtClean="0"/>
              <a:t>公司開發的</a:t>
            </a:r>
            <a:r>
              <a:rPr lang="en-US" altLang="zh-TW" dirty="0" err="1" smtClean="0"/>
              <a:t>AlphaGo</a:t>
            </a:r>
            <a:r>
              <a:rPr lang="zh-TW" altLang="en-US" dirty="0" smtClean="0"/>
              <a:t>人工智慧程式，在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年的人機大戰擊敗世界冠軍棋士，並在</a:t>
            </a:r>
            <a:r>
              <a:rPr lang="en-US" altLang="zh-TW" dirty="0" smtClean="0"/>
              <a:t>2017</a:t>
            </a:r>
            <a:r>
              <a:rPr lang="zh-TW" altLang="en-US" dirty="0" smtClean="0"/>
              <a:t>年初的網路對奕中完勝世界各國冠軍，由於圍棋一直是當代機器學習領域最高的挑戰，</a:t>
            </a:r>
            <a:r>
              <a:rPr lang="en-US" altLang="zh-TW" dirty="0" err="1" smtClean="0"/>
              <a:t>AlphaGo</a:t>
            </a:r>
            <a:r>
              <a:rPr lang="zh-TW" altLang="en-US" dirty="0" smtClean="0"/>
              <a:t>的勝利被視為人工智慧的研究指標。</a:t>
            </a:r>
            <a:endParaRPr lang="en-US" altLang="zh-TW" dirty="0" smtClean="0"/>
          </a:p>
        </p:txBody>
      </p:sp>
      <p:sp>
        <p:nvSpPr>
          <p:cNvPr id="4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7"/>
          <p:cNvGrpSpPr/>
          <p:nvPr/>
        </p:nvGrpSpPr>
        <p:grpSpPr>
          <a:xfrm>
            <a:off x="0" y="6076741"/>
            <a:ext cx="5364009" cy="781259"/>
            <a:chOff x="251521" y="1844824"/>
            <a:chExt cx="6315655" cy="919865"/>
          </a:xfrm>
        </p:grpSpPr>
        <p:sp>
          <p:nvSpPr>
            <p:cNvPr id="6" name="矩形 8">
              <a:hlinkClick r:id="rId2"/>
            </p:cNvPr>
            <p:cNvSpPr/>
            <p:nvPr/>
          </p:nvSpPr>
          <p:spPr>
            <a:xfrm>
              <a:off x="717246" y="2194104"/>
              <a:ext cx="5426102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</a:t>
              </a:r>
              <a:r>
                <a:rPr lang="en-US" altLang="zh-TW" b="1" dirty="0" err="1" smtClean="0">
                  <a:latin typeface="微軟正黑體" pitchFamily="34" charset="-120"/>
                  <a:ea typeface="微軟正黑體" pitchFamily="34" charset="-120"/>
                </a:rPr>
                <a:t>AlphaGo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是什麼？（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:34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437" y="1916952"/>
              <a:ext cx="847739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32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未來科技的願景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/>
            <a:r>
              <a:rPr lang="zh-TW" altLang="en-US" dirty="0" smtClean="0"/>
              <a:t>由個人平板電腦驅動衣櫥、汽車、教室中的各種螢幕，結合無處不在的顯示器、開放式作業系統、雲端儲存以及無線頻寬等技術。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rgbClr val="C0504D">
                  <a:lumMod val="60000"/>
                  <a:lumOff val="4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7"/>
          <p:cNvGrpSpPr/>
          <p:nvPr/>
        </p:nvGrpSpPr>
        <p:grpSpPr>
          <a:xfrm>
            <a:off x="0" y="6104125"/>
            <a:ext cx="6156176" cy="781259"/>
            <a:chOff x="251521" y="1844824"/>
            <a:chExt cx="7248361" cy="919865"/>
          </a:xfrm>
        </p:grpSpPr>
        <p:sp>
          <p:nvSpPr>
            <p:cNvPr id="10" name="矩形 8">
              <a:hlinkClick r:id="rId2"/>
            </p:cNvPr>
            <p:cNvSpPr/>
            <p:nvPr/>
          </p:nvSpPr>
          <p:spPr>
            <a:xfrm>
              <a:off x="717244" y="2194104"/>
              <a:ext cx="6273983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未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來科技的願景解說影片（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11:24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1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144" y="1916952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群組 7"/>
          <p:cNvGrpSpPr/>
          <p:nvPr/>
        </p:nvGrpSpPr>
        <p:grpSpPr>
          <a:xfrm>
            <a:off x="0" y="5301208"/>
            <a:ext cx="5580113" cy="781259"/>
            <a:chOff x="251521" y="1844824"/>
            <a:chExt cx="6570098" cy="919865"/>
          </a:xfrm>
        </p:grpSpPr>
        <p:sp>
          <p:nvSpPr>
            <p:cNvPr id="14" name="矩形 8">
              <a:hlinkClick r:id="rId5"/>
            </p:cNvPr>
            <p:cNvSpPr/>
            <p:nvPr/>
          </p:nvSpPr>
          <p:spPr>
            <a:xfrm>
              <a:off x="717246" y="2194104"/>
              <a:ext cx="5595669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未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來科技的願景影片（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5:58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5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880" y="1916952"/>
              <a:ext cx="847739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434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延伸學習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534678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7030A0"/>
                </a:solidFill>
              </a:rPr>
              <a:t>圖靈獎 </a:t>
            </a:r>
            <a:r>
              <a:rPr lang="en-US" altLang="zh-TW" b="1" dirty="0" smtClean="0">
                <a:solidFill>
                  <a:srgbClr val="7030A0"/>
                </a:solidFill>
              </a:rPr>
              <a:t>(Turing Award)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美國電腦科學學會於西元</a:t>
            </a:r>
            <a:r>
              <a:rPr lang="en-US" altLang="zh-TW" dirty="0" smtClean="0"/>
              <a:t>1966</a:t>
            </a:r>
            <a:r>
              <a:rPr lang="zh-TW" altLang="en-US" dirty="0" smtClean="0"/>
              <a:t>年設立的獎項，有「</a:t>
            </a:r>
            <a:r>
              <a:rPr lang="zh-TW" altLang="en-US" dirty="0" smtClean="0">
                <a:solidFill>
                  <a:srgbClr val="FF0000"/>
                </a:solidFill>
              </a:rPr>
              <a:t>計算機的諾貝爾獎</a:t>
            </a:r>
            <a:r>
              <a:rPr lang="zh-TW" altLang="en-US" dirty="0" smtClean="0"/>
              <a:t>」之稱。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紀念對人工智慧發展有重大貢獻的英國邏輯學家－</a:t>
            </a:r>
            <a:r>
              <a:rPr lang="zh-TW" altLang="en-US" dirty="0" smtClean="0">
                <a:solidFill>
                  <a:srgbClr val="FF0000"/>
                </a:solidFill>
              </a:rPr>
              <a:t>艾倫</a:t>
            </a:r>
            <a:r>
              <a:rPr lang="en-US" altLang="zh-TW" dirty="0" smtClean="0">
                <a:solidFill>
                  <a:srgbClr val="FF0000"/>
                </a:solidFill>
              </a:rPr>
              <a:t>•</a:t>
            </a:r>
            <a:r>
              <a:rPr lang="zh-TW" altLang="en-US" dirty="0" smtClean="0">
                <a:solidFill>
                  <a:srgbClr val="FF0000"/>
                </a:solidFill>
              </a:rPr>
              <a:t>圖靈</a:t>
            </a:r>
            <a:r>
              <a:rPr lang="en-US" altLang="zh-TW" dirty="0" smtClean="0">
                <a:solidFill>
                  <a:srgbClr val="FF0000"/>
                </a:solidFill>
              </a:rPr>
              <a:t>(Alan Turing)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圖靈獎一般每年會獎勵一名在資訊領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域有重大貢獻的專家，獲獎者如華裔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美國人姚期智教授。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sz="2400" dirty="0" smtClean="0"/>
              <a:t>達美樂與軍事機械工程新創公司研發出</a:t>
            </a:r>
            <a:r>
              <a:rPr lang="zh-TW" altLang="en-US" sz="2400" dirty="0" smtClean="0">
                <a:hlinkClick r:id="rId2"/>
              </a:rPr>
              <a:t>外賣</a:t>
            </a:r>
            <a:endParaRPr lang="en-US" altLang="zh-TW" sz="2400" dirty="0" smtClean="0">
              <a:hlinkClick r:id="rId2"/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zh-TW" altLang="en-US" sz="2400" dirty="0" smtClean="0">
                <a:hlinkClick r:id="rId2"/>
              </a:rPr>
              <a:t>無人車</a:t>
            </a:r>
            <a:r>
              <a:rPr lang="en-US" altLang="zh-TW" sz="2400" dirty="0" smtClean="0">
                <a:hlinkClick r:id="rId2"/>
              </a:rPr>
              <a:t>DRU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7347" name="Picture 3" descr="C:\Users\Bill\Desktop\P23-姚期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827" y="4005064"/>
            <a:ext cx="1798637" cy="23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7020272" y="6237312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圖片來源</a:t>
            </a:r>
            <a:r>
              <a:rPr lang="en-US" altLang="zh-TW" sz="10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1426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1-1.1</a:t>
            </a:r>
            <a:r>
              <a:rPr lang="zh-TW" altLang="en-US" dirty="0" smtClean="0"/>
              <a:t> 資訊科學</a:t>
            </a:r>
            <a:r>
              <a:rPr lang="zh-TW" altLang="en-US" dirty="0"/>
              <a:t>本質與內涵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</a:rPr>
              <a:t>電腦網路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可以</a:t>
            </a:r>
            <a:r>
              <a:rPr lang="zh-TW" altLang="en-US" dirty="0"/>
              <a:t>將各地不同的資訊串連起來。</a:t>
            </a:r>
            <a:endParaRPr lang="en-US" altLang="zh-TW" dirty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可</a:t>
            </a:r>
            <a:r>
              <a:rPr lang="zh-TW" altLang="en-US" dirty="0"/>
              <a:t>結合「</a:t>
            </a:r>
            <a:r>
              <a:rPr lang="zh-TW" altLang="en-US" dirty="0">
                <a:solidFill>
                  <a:srgbClr val="FF0000"/>
                </a:solidFill>
              </a:rPr>
              <a:t>加密</a:t>
            </a:r>
            <a:r>
              <a:rPr lang="zh-TW" altLang="en-US" dirty="0" smtClean="0"/>
              <a:t>」資訊安全</a:t>
            </a:r>
            <a:r>
              <a:rPr lang="zh-TW" altLang="en-US" dirty="0"/>
              <a:t>技術，</a:t>
            </a:r>
            <a:r>
              <a:rPr lang="zh-TW" altLang="en-US" dirty="0" smtClean="0"/>
              <a:t>避免</a:t>
            </a:r>
            <a:r>
              <a:rPr lang="zh-TW" altLang="en-US" dirty="0"/>
              <a:t>重要訊息在利用</a:t>
            </a:r>
            <a:br>
              <a:rPr lang="zh-TW" altLang="en-US" dirty="0"/>
            </a:br>
            <a:r>
              <a:rPr lang="zh-TW" altLang="en-US" dirty="0"/>
              <a:t>網路的傳輸過程</a:t>
            </a:r>
            <a:r>
              <a:rPr lang="zh-TW" altLang="en-US" dirty="0" smtClean="0"/>
              <a:t>中被</a:t>
            </a:r>
            <a:r>
              <a:rPr lang="zh-TW" altLang="en-US" dirty="0"/>
              <a:t>竊取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常見的有</a:t>
            </a:r>
            <a:r>
              <a:rPr lang="en-US" altLang="zh-TW" dirty="0" smtClean="0"/>
              <a:t>…</a:t>
            </a:r>
          </a:p>
          <a:p>
            <a:pPr lvl="3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串流影音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電子地圖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搜尋引擎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428999"/>
            <a:ext cx="3813609" cy="2857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60617" y="89563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資訊科技的研究領域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9205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隨堂作業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請寫出你最欣賞的電腦界名人，並寫出其對</a:t>
            </a:r>
            <a:r>
              <a:rPr lang="en-US" altLang="zh-TW" dirty="0" smtClean="0"/>
              <a:t>IT</a:t>
            </a:r>
            <a:r>
              <a:rPr lang="zh-TW" altLang="en-US" dirty="0" smtClean="0"/>
              <a:t>的貢獻與理由。（</a:t>
            </a:r>
            <a:r>
              <a:rPr lang="en-US" altLang="zh-TW" dirty="0" smtClean="0"/>
              <a:t>30</a:t>
            </a:r>
            <a:r>
              <a:rPr lang="zh-TW" altLang="en-US" dirty="0" smtClean="0"/>
              <a:t>字以上）</a:t>
            </a:r>
            <a:endParaRPr lang="en-US" altLang="zh-TW" dirty="0" smtClean="0"/>
          </a:p>
          <a:p>
            <a:r>
              <a:rPr lang="zh-TW" altLang="en-US" dirty="0" smtClean="0"/>
              <a:t>電子郵件</a:t>
            </a:r>
            <a:r>
              <a:rPr lang="zh-TW" altLang="en-US" dirty="0"/>
              <a:t>主旨寫上班級座號姓名，寄到老師的</a:t>
            </a:r>
            <a:r>
              <a:rPr lang="en-US" altLang="zh-TW" dirty="0"/>
              <a:t>email</a:t>
            </a:r>
            <a:r>
              <a:rPr lang="zh-TW" altLang="en-US" dirty="0"/>
              <a:t>信箱：</a:t>
            </a:r>
            <a:r>
              <a:rPr lang="en-US" altLang="zh-TW" dirty="0">
                <a:hlinkClick r:id="rId2"/>
              </a:rPr>
              <a:t>jet.jason@gmail.com</a:t>
            </a:r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04994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36147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</a:t>
            </a:r>
            <a:r>
              <a:rPr lang="zh-TW" altLang="en-US" dirty="0" smtClean="0"/>
              <a:t> 電腦</a:t>
            </a:r>
            <a:r>
              <a:rPr lang="zh-TW" altLang="en-US" dirty="0"/>
              <a:t>基本原理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電腦可以根據我們給它的各種資料，執行各種工作：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播放音樂、影片，在螢幕上顯示做好的報告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前提是我們給它的資料，是電腦可以辨識、處理格式。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若給予電腦</a:t>
            </a:r>
            <a:r>
              <a:rPr lang="zh-TW" altLang="en-US" dirty="0"/>
              <a:t>的</a:t>
            </a:r>
            <a:r>
              <a:rPr lang="zh-TW" altLang="en-US" dirty="0" smtClean="0"/>
              <a:t>資料是</a:t>
            </a:r>
            <a:r>
              <a:rPr lang="zh-TW" altLang="en-US" dirty="0"/>
              <a:t>電腦無法辨識、處理的格式，就算電腦功能再強也是「</a:t>
            </a:r>
            <a:r>
              <a:rPr lang="zh-TW" altLang="en-US" dirty="0" smtClean="0"/>
              <a:t>英雄無用武之地」。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28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4101695" y="3571510"/>
            <a:ext cx="3871583" cy="3179150"/>
            <a:chOff x="2592298" y="4071942"/>
            <a:chExt cx="3479900" cy="285752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592298" y="4477770"/>
              <a:ext cx="2576223" cy="2237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378248" y="4071942"/>
              <a:ext cx="1693950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872046" y="601506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資料數位化處理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資料</a:t>
            </a:r>
            <a:r>
              <a:rPr lang="zh-TW" altLang="en-US" dirty="0"/>
              <a:t>是以磁場</a:t>
            </a:r>
            <a:r>
              <a:rPr lang="zh-TW" altLang="en-US" dirty="0" smtClean="0"/>
              <a:t>方向儲存</a:t>
            </a:r>
            <a:r>
              <a:rPr lang="zh-TW" altLang="en-US" dirty="0"/>
              <a:t>，其分別代表了「</a:t>
            </a:r>
            <a:r>
              <a:rPr lang="en-US" altLang="zh-TW" dirty="0">
                <a:solidFill>
                  <a:srgbClr val="FF0000"/>
                </a:solidFill>
              </a:rPr>
              <a:t>0</a:t>
            </a:r>
            <a:r>
              <a:rPr lang="zh-TW" altLang="en-US" dirty="0"/>
              <a:t>」和「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/>
              <a:t>」的資料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資料透過讀寫</a:t>
            </a:r>
            <a:r>
              <a:rPr lang="zh-TW" altLang="en-US" dirty="0"/>
              <a:t>頭，</a:t>
            </a:r>
            <a:r>
              <a:rPr lang="zh-TW" altLang="en-US" dirty="0" smtClean="0"/>
              <a:t>由電磁</a:t>
            </a:r>
            <a:r>
              <a:rPr lang="zh-TW" altLang="en-US" dirty="0"/>
              <a:t>流來改變磁場方向寫到磁碟片</a:t>
            </a:r>
            <a:r>
              <a:rPr lang="zh-TW" altLang="en-US" dirty="0" smtClean="0"/>
              <a:t>上。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02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zh-TW" altLang="en-US" b="1" dirty="0" smtClean="0">
                <a:solidFill>
                  <a:srgbClr val="C00000"/>
                </a:solidFill>
              </a:rPr>
              <a:t>光碟片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一種電腦常用的儲存媒體，是「</a:t>
            </a:r>
            <a:r>
              <a:rPr lang="en-US" altLang="zh-TW" dirty="0" smtClean="0"/>
              <a:t>0</a:t>
            </a:r>
            <a:r>
              <a:rPr lang="zh-TW" altLang="en-US" dirty="0" smtClean="0"/>
              <a:t>」和「</a:t>
            </a:r>
            <a:r>
              <a:rPr lang="en-US" altLang="zh-TW" dirty="0" smtClean="0"/>
              <a:t>1</a:t>
            </a:r>
            <a:r>
              <a:rPr lang="zh-TW" altLang="en-US" dirty="0" smtClean="0"/>
              <a:t>」的方式儲存資料。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26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76189" y="89563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資料數位化處理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8860" y="2837808"/>
            <a:ext cx="4837222" cy="375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二進位數字系統的表示方式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電腦</a:t>
            </a:r>
            <a:r>
              <a:rPr lang="zh-TW" altLang="en-US" dirty="0"/>
              <a:t>處理或儲存的</a:t>
            </a:r>
            <a:r>
              <a:rPr lang="zh-TW" altLang="en-US" dirty="0" smtClean="0"/>
              <a:t>資料必須</a:t>
            </a:r>
            <a:r>
              <a:rPr lang="zh-TW" altLang="en-US" dirty="0"/>
              <a:t>先轉換成「</a:t>
            </a:r>
            <a:r>
              <a:rPr lang="en-US" altLang="zh-TW" dirty="0">
                <a:solidFill>
                  <a:srgbClr val="FF0000"/>
                </a:solidFill>
              </a:rPr>
              <a:t>0</a:t>
            </a:r>
            <a:r>
              <a:rPr lang="zh-TW" altLang="en-US" dirty="0"/>
              <a:t>」和「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/>
              <a:t>」的</a:t>
            </a:r>
            <a:r>
              <a:rPr lang="zh-TW" altLang="en-US" dirty="0" smtClean="0"/>
              <a:t>形式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以</a:t>
            </a:r>
            <a:r>
              <a:rPr lang="zh-TW" altLang="en-US" dirty="0" smtClean="0">
                <a:solidFill>
                  <a:srgbClr val="FF0000"/>
                </a:solidFill>
              </a:rPr>
              <a:t>位元</a:t>
            </a:r>
            <a:r>
              <a:rPr lang="en-US" altLang="zh-TW" dirty="0" smtClean="0">
                <a:solidFill>
                  <a:srgbClr val="FF0000"/>
                </a:solidFill>
              </a:rPr>
              <a:t>(bit)</a:t>
            </a:r>
            <a:r>
              <a:rPr lang="zh-TW" altLang="en-US" dirty="0" smtClean="0"/>
              <a:t>或</a:t>
            </a:r>
            <a:r>
              <a:rPr lang="zh-TW" altLang="en-US" dirty="0"/>
              <a:t>一系列位元的組合來描述或記錄資料。</a:t>
            </a:r>
          </a:p>
          <a:p>
            <a:pPr lvl="1">
              <a:spcBef>
                <a:spcPts val="1200"/>
              </a:spcBef>
            </a:pPr>
            <a:r>
              <a:rPr lang="zh-TW" altLang="en-US" dirty="0"/>
              <a:t>每一個位元都可以表示二種不同的狀態</a:t>
            </a:r>
            <a:r>
              <a:rPr lang="zh-TW" altLang="en-US" dirty="0" smtClean="0"/>
              <a:t>，也是</a:t>
            </a:r>
            <a:r>
              <a:rPr lang="zh-TW" altLang="en-US" dirty="0"/>
              <a:t>電腦中最小的資料單位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26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7"/>
          <p:cNvGrpSpPr/>
          <p:nvPr/>
        </p:nvGrpSpPr>
        <p:grpSpPr>
          <a:xfrm>
            <a:off x="0" y="6104125"/>
            <a:ext cx="5075977" cy="781259"/>
            <a:chOff x="251521" y="1844824"/>
            <a:chExt cx="5976523" cy="919865"/>
          </a:xfrm>
        </p:grpSpPr>
        <p:sp>
          <p:nvSpPr>
            <p:cNvPr id="7" name="矩形 8">
              <a:hlinkClick r:id="rId3"/>
            </p:cNvPr>
            <p:cNvSpPr/>
            <p:nvPr/>
          </p:nvSpPr>
          <p:spPr>
            <a:xfrm>
              <a:off x="717244" y="2194104"/>
              <a:ext cx="5086975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影片充電站：二進位介紹影片（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4:43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8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05" y="1916952"/>
              <a:ext cx="847739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12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 </a:t>
            </a:r>
            <a:r>
              <a:rPr lang="zh-TW" altLang="en-US" dirty="0" smtClean="0"/>
              <a:t>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54541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dirty="0" smtClean="0"/>
              <a:t>在十進位</a:t>
            </a:r>
            <a:r>
              <a:rPr lang="zh-TW" altLang="en-US" sz="2800" dirty="0"/>
              <a:t>數字系統中</a:t>
            </a:r>
            <a:r>
              <a:rPr lang="zh-TW" altLang="en-US" sz="2800" dirty="0" smtClean="0"/>
              <a:t>，使用</a:t>
            </a:r>
            <a:r>
              <a:rPr lang="zh-TW" altLang="en-US" sz="2800" dirty="0"/>
              <a:t>「</a:t>
            </a:r>
            <a:r>
              <a:rPr lang="en-US" altLang="zh-TW" sz="2800" dirty="0" smtClean="0"/>
              <a:t>0-9</a:t>
            </a:r>
            <a:r>
              <a:rPr lang="zh-TW" altLang="en-US" sz="2800" dirty="0" smtClean="0"/>
              <a:t>」等</a:t>
            </a:r>
            <a:r>
              <a:rPr lang="zh-TW" altLang="en-US" sz="2800" dirty="0"/>
              <a:t>十個符號的組合來表示</a:t>
            </a:r>
            <a:r>
              <a:rPr lang="zh-TW" altLang="en-US" sz="2800" dirty="0" smtClean="0"/>
              <a:t>數值：</a:t>
            </a:r>
            <a:endParaRPr lang="en-US" altLang="zh-TW" sz="28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altLang="zh-TW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zh-TW" altLang="en-US" sz="2400" dirty="0" smtClean="0"/>
              <a:t>若一個數字系統由 </a:t>
            </a:r>
            <a:r>
              <a:rPr lang="en-US" altLang="zh-TW" sz="2400" dirty="0" smtClean="0"/>
              <a:t>b </a:t>
            </a:r>
            <a:r>
              <a:rPr lang="zh-TW" altLang="en-US" sz="2400" dirty="0" smtClean="0"/>
              <a:t>個符號組成，這個數字系統便稱為 </a:t>
            </a:r>
            <a:r>
              <a:rPr lang="en-US" altLang="zh-TW" sz="2400" dirty="0" smtClean="0"/>
              <a:t>b </a:t>
            </a:r>
            <a:r>
              <a:rPr lang="zh-TW" altLang="en-US" sz="2400" dirty="0" smtClean="0"/>
              <a:t>進位的數字系統，</a:t>
            </a:r>
            <a:r>
              <a:rPr lang="en-US" altLang="zh-TW" sz="2400" dirty="0" smtClean="0"/>
              <a:t>b </a:t>
            </a:r>
            <a:r>
              <a:rPr lang="zh-TW" altLang="en-US" sz="2400" dirty="0" smtClean="0"/>
              <a:t>則稱為該數字系統的</a:t>
            </a:r>
            <a:r>
              <a:rPr lang="zh-TW" altLang="en-US" sz="2400" dirty="0" smtClean="0">
                <a:solidFill>
                  <a:srgbClr val="FF0000"/>
                </a:solidFill>
              </a:rPr>
              <a:t>基底</a:t>
            </a:r>
            <a:r>
              <a:rPr lang="en-US" altLang="zh-TW" sz="2400" dirty="0" smtClean="0"/>
              <a:t>(base)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6" name="圓角矩形 5"/>
          <p:cNvSpPr/>
          <p:nvPr/>
        </p:nvSpPr>
        <p:spPr>
          <a:xfrm>
            <a:off x="2071670" y="2500306"/>
            <a:ext cx="5286412" cy="21596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08038" lvl="1" indent="-803275"/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185</a:t>
            </a:r>
            <a:r>
              <a:rPr lang="en-US" altLang="zh-TW" sz="2400" b="1" baseline="-25000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1×10</a:t>
            </a:r>
            <a:r>
              <a:rPr lang="en-US" altLang="zh-TW" sz="2400" b="1" baseline="300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8×10</a:t>
            </a:r>
            <a:r>
              <a:rPr lang="en-US" altLang="zh-TW" sz="2400" b="1" baseline="30000" dirty="0">
                <a:latin typeface="微軟正黑體" pitchFamily="34" charset="-120"/>
                <a:ea typeface="微軟正黑體" pitchFamily="34" charset="-120"/>
              </a:rPr>
              <a:t>1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5×10</a:t>
            </a:r>
            <a:r>
              <a:rPr lang="en-US" altLang="zh-TW" sz="2400" b="1" baseline="30000" dirty="0">
                <a:latin typeface="微軟正黑體" pitchFamily="34" charset="-120"/>
                <a:ea typeface="微軟正黑體" pitchFamily="34" charset="-120"/>
              </a:rPr>
              <a:t>0</a:t>
            </a:r>
            <a:br>
              <a:rPr lang="en-US" altLang="zh-TW" sz="2400" b="1" baseline="30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1×100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8×10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5×1</a:t>
            </a:r>
            <a:b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100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80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5</a:t>
            </a:r>
            <a:b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185</a:t>
            </a:r>
            <a:r>
              <a:rPr lang="en-US" altLang="zh-TW" sz="2400" b="1" baseline="-25000" dirty="0">
                <a:latin typeface="微軟正黑體" pitchFamily="34" charset="-120"/>
                <a:ea typeface="微軟正黑體" pitchFamily="34" charset="-120"/>
              </a:rPr>
              <a:t>10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37313" y="89563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二進位數字系統的表示方式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48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dirty="0" smtClean="0"/>
              <a:t>在</a:t>
            </a:r>
            <a:r>
              <a:rPr lang="zh-TW" altLang="en-US" sz="2800" dirty="0"/>
              <a:t>二進位的數字系統</a:t>
            </a:r>
            <a:r>
              <a:rPr lang="zh-TW" altLang="en-US" sz="2800" dirty="0" smtClean="0"/>
              <a:t>下，二進位</a:t>
            </a:r>
            <a:r>
              <a:rPr lang="zh-TW" altLang="en-US" sz="2800" dirty="0"/>
              <a:t>數值轉十進位數值的作法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sz="2400" dirty="0" smtClean="0"/>
              <a:t>不同的數字系統只是表達數字的方式不同，數字本身所代表的值並不會因為數字系統的不同而改變。</a:t>
            </a:r>
          </a:p>
          <a:p>
            <a:pPr>
              <a:spcBef>
                <a:spcPts val="1200"/>
              </a:spcBef>
              <a:buNone/>
            </a:pPr>
            <a:endParaRPr lang="zh-TW" altLang="en-US" sz="2800" dirty="0"/>
          </a:p>
        </p:txBody>
      </p:sp>
      <p:sp>
        <p:nvSpPr>
          <p:cNvPr id="6" name="圓角矩形 5"/>
          <p:cNvSpPr/>
          <p:nvPr/>
        </p:nvSpPr>
        <p:spPr>
          <a:xfrm>
            <a:off x="1688830" y="2571744"/>
            <a:ext cx="5955004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903288" lvl="1" indent="-898525"/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1101</a:t>
            </a:r>
            <a:r>
              <a:rPr lang="en-US" altLang="zh-TW" sz="2400" b="1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1×2</a:t>
            </a:r>
            <a:r>
              <a:rPr lang="en-US" altLang="zh-TW" sz="2400" b="1" baseline="30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1×2</a:t>
            </a:r>
            <a:r>
              <a:rPr lang="en-US" altLang="zh-TW" sz="2400" b="1" baseline="300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0×2</a:t>
            </a:r>
            <a:r>
              <a:rPr lang="en-US" altLang="zh-TW" sz="2400" b="1" baseline="300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1×2</a:t>
            </a:r>
            <a:r>
              <a:rPr lang="en-US" altLang="zh-TW" sz="2400" b="1" baseline="30000" dirty="0" smtClean="0">
                <a:latin typeface="微軟正黑體" pitchFamily="34" charset="-120"/>
                <a:ea typeface="微軟正黑體" pitchFamily="34" charset="-120"/>
              </a:rPr>
              <a:t>0</a:t>
            </a:r>
            <a:br>
              <a:rPr lang="en-US" altLang="zh-TW" sz="2400" b="1" baseline="30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1×8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1×4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0×2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1×1</a:t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8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4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0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en-US" altLang="zh-TW" sz="2400" b="1" baseline="-25000" dirty="0">
                <a:latin typeface="微軟正黑體" pitchFamily="34" charset="-120"/>
                <a:ea typeface="微軟正黑體" pitchFamily="34" charset="-120"/>
              </a:rPr>
              <a:t>10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215206" y="6381328"/>
            <a:ext cx="1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27-28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37313" y="89563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二進位數字系統的表示方式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0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 </a:t>
            </a:r>
            <a:r>
              <a:rPr lang="zh-TW" altLang="en-US" dirty="0" smtClean="0"/>
              <a:t>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54541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dirty="0" smtClean="0"/>
              <a:t>十進位與二進位對照表：</a:t>
            </a:r>
            <a:endParaRPr lang="en-US" altLang="zh-TW" sz="28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37313" y="89563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二進位數字系統的表示方式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619272" y="2071678"/>
          <a:ext cx="6096000" cy="4114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十進位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二進位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十進位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二進位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1000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1001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1010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1011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1100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1101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14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1110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15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1111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弧形 10"/>
          <p:cNvSpPr/>
          <p:nvPr/>
        </p:nvSpPr>
        <p:spPr>
          <a:xfrm flipH="1">
            <a:off x="3491936" y="3235042"/>
            <a:ext cx="504000" cy="432000"/>
          </a:xfrm>
          <a:prstGeom prst="arc">
            <a:avLst>
              <a:gd name="adj1" fmla="val 16200000"/>
              <a:gd name="adj2" fmla="val 5289069"/>
            </a:avLst>
          </a:prstGeom>
          <a:ln>
            <a:gradFill>
              <a:gsLst>
                <a:gs pos="0">
                  <a:schemeClr val="accent6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059888" y="316303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進位</a:t>
            </a:r>
            <a:endParaRPr lang="zh-TW" altLang="en-US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弧形 12"/>
          <p:cNvSpPr/>
          <p:nvPr/>
        </p:nvSpPr>
        <p:spPr>
          <a:xfrm flipH="1">
            <a:off x="5004048" y="3212976"/>
            <a:ext cx="504000" cy="432000"/>
          </a:xfrm>
          <a:prstGeom prst="arc">
            <a:avLst>
              <a:gd name="adj1" fmla="val 16200000"/>
              <a:gd name="adj2" fmla="val 5289069"/>
            </a:avLst>
          </a:prstGeom>
          <a:ln>
            <a:gradFill>
              <a:gsLst>
                <a:gs pos="0">
                  <a:schemeClr val="accent6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572000" y="314096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進位</a:t>
            </a:r>
            <a:endParaRPr lang="zh-TW" altLang="en-US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4644008" y="2097312"/>
            <a:ext cx="0" cy="4086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 </a:t>
            </a:r>
            <a:r>
              <a:rPr lang="zh-TW" altLang="en-US" dirty="0" smtClean="0"/>
              <a:t>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403874"/>
            <a:ext cx="8686800" cy="54541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dirty="0" smtClean="0"/>
              <a:t>同一堆雞蛋以不同方式分裝並不會改變雞蛋總數：</a:t>
            </a:r>
            <a:endParaRPr lang="en-US" altLang="zh-TW" sz="28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837313" y="89563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二進位數字系統的表示方式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6624736" cy="419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" name="群組 10"/>
          <p:cNvGrpSpPr/>
          <p:nvPr/>
        </p:nvGrpSpPr>
        <p:grpSpPr>
          <a:xfrm>
            <a:off x="0" y="6029124"/>
            <a:ext cx="6012160" cy="828876"/>
            <a:chOff x="251521" y="2023790"/>
            <a:chExt cx="7325669" cy="975928"/>
          </a:xfrm>
        </p:grpSpPr>
        <p:sp>
          <p:nvSpPr>
            <p:cNvPr id="16" name="矩形 11">
              <a:hlinkClick r:id="rId3"/>
            </p:cNvPr>
            <p:cNvSpPr/>
            <p:nvPr/>
          </p:nvSpPr>
          <p:spPr>
            <a:xfrm>
              <a:off x="731530" y="2363585"/>
              <a:ext cx="6319220" cy="42386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影片充電站：由雞蛋分裝說明數字系統（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4:47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</a:p>
          </p:txBody>
        </p:sp>
        <p:pic>
          <p:nvPicPr>
            <p:cNvPr id="17" name="Picture 4" descr="C:\Documents and Settings\Chen\My Documents\1.png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2023790"/>
              <a:ext cx="877302" cy="847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Documents and Settings\Chen\My Documents\2.pn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888" y="2151981"/>
              <a:ext cx="877302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62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1-1.1</a:t>
            </a:r>
            <a:r>
              <a:rPr lang="zh-TW" altLang="en-US" dirty="0" smtClean="0"/>
              <a:t> 資訊科學</a:t>
            </a:r>
            <a:r>
              <a:rPr lang="zh-TW" altLang="en-US" dirty="0"/>
              <a:t>本質與內涵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</a:rPr>
              <a:t>電腦硬體</a:t>
            </a:r>
            <a:r>
              <a:rPr lang="zh-TW" altLang="en-US" b="1" dirty="0" smtClean="0">
                <a:solidFill>
                  <a:srgbClr val="C00000"/>
                </a:solidFill>
              </a:rPr>
              <a:t>系統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主要</a:t>
            </a:r>
            <a:r>
              <a:rPr lang="zh-TW" altLang="en-US" dirty="0"/>
              <a:t>是</a:t>
            </a:r>
            <a:r>
              <a:rPr lang="zh-TW" altLang="en-US" dirty="0">
                <a:solidFill>
                  <a:srgbClr val="FF0000"/>
                </a:solidFill>
              </a:rPr>
              <a:t>提昇電腦運作的</a:t>
            </a:r>
            <a:r>
              <a:rPr lang="zh-TW" altLang="en-US" dirty="0" smtClean="0">
                <a:solidFill>
                  <a:srgbClr val="FF0000"/>
                </a:solidFill>
              </a:rPr>
              <a:t>效能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行動</a:t>
            </a:r>
            <a:r>
              <a:rPr lang="zh-TW" altLang="en-US" dirty="0"/>
              <a:t>裝置上所嵌入的低耗電</a:t>
            </a:r>
            <a:r>
              <a:rPr lang="zh-TW" altLang="en-US" dirty="0" smtClean="0"/>
              <a:t>晶片，亦屬於</a:t>
            </a:r>
            <a:r>
              <a:rPr lang="zh-TW" altLang="en-US" dirty="0"/>
              <a:t>電腦硬體系統的</a:t>
            </a:r>
            <a:r>
              <a:rPr lang="zh-TW" altLang="en-US" dirty="0" smtClean="0"/>
              <a:t>範疇。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包含</a:t>
            </a:r>
            <a:r>
              <a:rPr lang="en-US" altLang="zh-TW" dirty="0" smtClean="0"/>
              <a:t>…</a:t>
            </a:r>
          </a:p>
          <a:p>
            <a:pPr lvl="3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中央處理器設計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記憶體階層架構設計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60617" y="89563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資訊科技的研究領域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4341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二進位的四則</a:t>
            </a:r>
            <a:r>
              <a:rPr lang="zh-TW" altLang="en-US" b="1" dirty="0" smtClean="0">
                <a:solidFill>
                  <a:srgbClr val="7030A0"/>
                </a:solidFill>
              </a:rPr>
              <a:t>運算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/>
            <a:endParaRPr lang="en-US" altLang="zh-TW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40" y="2119924"/>
            <a:ext cx="8305064" cy="403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29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16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144210" y="2643182"/>
            <a:ext cx="7214004" cy="1371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58888" lvl="1" indent="-1254125"/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110101</a:t>
            </a:r>
            <a:r>
              <a:rPr lang="en-US" altLang="zh-TW" sz="2000" b="1" baseline="-25000" dirty="0" smtClean="0">
                <a:latin typeface="微軟正黑體" pitchFamily="34" charset="-120"/>
                <a:ea typeface="微軟正黑體" pitchFamily="34" charset="-120"/>
              </a:rPr>
              <a:t>2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1×2</a:t>
            </a:r>
            <a:r>
              <a:rPr lang="en-US" altLang="zh-TW" sz="2000" b="1" baseline="300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1×2</a:t>
            </a:r>
            <a:r>
              <a:rPr lang="en-US" altLang="zh-TW" sz="2000" b="1" baseline="300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0×2</a:t>
            </a:r>
            <a:r>
              <a:rPr lang="en-US" altLang="zh-TW" sz="2000" b="1" baseline="30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1×2</a:t>
            </a:r>
            <a:r>
              <a:rPr lang="en-US" altLang="zh-TW" sz="2000" b="1" baseline="300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0×2</a:t>
            </a:r>
            <a:r>
              <a:rPr lang="en-US" altLang="zh-TW" sz="2000" b="1" baseline="300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1×2</a:t>
            </a:r>
            <a:r>
              <a:rPr lang="en-US" altLang="zh-TW" sz="2000" b="1" baseline="30000" dirty="0" smtClean="0">
                <a:latin typeface="微軟正黑體" pitchFamily="34" charset="-120"/>
                <a:ea typeface="微軟正黑體" pitchFamily="34" charset="-120"/>
              </a:rPr>
              <a:t>0</a:t>
            </a:r>
            <a:br>
              <a:rPr lang="en-US" altLang="zh-TW" sz="2000" b="1" baseline="30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32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16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0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4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0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＋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b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53</a:t>
            </a:r>
            <a:r>
              <a:rPr lang="en-US" altLang="zh-TW" sz="2000" b="1" baseline="-25000" dirty="0">
                <a:latin typeface="微軟正黑體" pitchFamily="34" charset="-120"/>
                <a:ea typeface="微軟正黑體" pitchFamily="34" charset="-120"/>
              </a:rPr>
              <a:t>10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二進位與十進位的轉換</a:t>
            </a:r>
          </a:p>
          <a:p>
            <a:pPr lvl="1"/>
            <a:r>
              <a:rPr lang="zh-TW" altLang="en-US" dirty="0"/>
              <a:t>將</a:t>
            </a:r>
            <a:r>
              <a:rPr lang="en-US" altLang="zh-TW" dirty="0"/>
              <a:t>53</a:t>
            </a:r>
            <a:r>
              <a:rPr lang="en-US" altLang="zh-TW" baseline="-25000" dirty="0"/>
              <a:t>10</a:t>
            </a:r>
            <a:r>
              <a:rPr lang="en-US" altLang="zh-TW" dirty="0"/>
              <a:t> </a:t>
            </a:r>
            <a:r>
              <a:rPr lang="zh-TW" altLang="en-US" dirty="0"/>
              <a:t>轉換成二進位的過程如下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159209"/>
            <a:ext cx="3766648" cy="255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99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隨堂測驗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docs.google.com/forms/d/e/1FAIpQLScaOV2JJfuI8pCvtHFC4QVxK9yXSLwGGT877OONve7hTNeXkw/viewform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9392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1450</a:t>
            </a:r>
            <a:r>
              <a:rPr lang="zh-TW" altLang="en-US" dirty="0"/>
              <a:t>、</a:t>
            </a:r>
            <a:r>
              <a:rPr lang="en-US" altLang="zh-TW" dirty="0"/>
              <a:t>1448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916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資料儲存</a:t>
            </a:r>
            <a:r>
              <a:rPr lang="zh-TW" altLang="en-US" b="1" dirty="0" smtClean="0">
                <a:solidFill>
                  <a:srgbClr val="7030A0"/>
                </a:solidFill>
              </a:rPr>
              <a:t>單位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位元</a:t>
            </a:r>
            <a:r>
              <a:rPr lang="en-US" altLang="zh-TW" dirty="0"/>
              <a:t>(bit</a:t>
            </a:r>
            <a:r>
              <a:rPr lang="en-US" altLang="zh-TW" dirty="0" smtClean="0"/>
              <a:t>)</a:t>
            </a:r>
            <a:r>
              <a:rPr lang="zh-TW" altLang="en-US" dirty="0" smtClean="0"/>
              <a:t>是</a:t>
            </a:r>
            <a:r>
              <a:rPr lang="zh-TW" altLang="en-US" dirty="0">
                <a:solidFill>
                  <a:srgbClr val="FF0000"/>
                </a:solidFill>
              </a:rPr>
              <a:t>最小的資料單位</a:t>
            </a:r>
            <a:r>
              <a:rPr lang="zh-TW" altLang="en-US" dirty="0" smtClean="0"/>
              <a:t>，定義</a:t>
            </a:r>
            <a:r>
              <a:rPr lang="zh-TW" altLang="en-US" dirty="0">
                <a:solidFill>
                  <a:srgbClr val="FF0000"/>
                </a:solidFill>
              </a:rPr>
              <a:t>八個位元為一個位元組</a:t>
            </a:r>
            <a:r>
              <a:rPr lang="en-US" altLang="zh-TW" dirty="0"/>
              <a:t>(Byte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前置詞是用來描述</a:t>
            </a:r>
            <a:r>
              <a:rPr lang="zh-TW" altLang="en-US" dirty="0"/>
              <a:t>較大的資料</a:t>
            </a:r>
            <a:r>
              <a:rPr lang="zh-TW" altLang="en-US" dirty="0" smtClean="0"/>
              <a:t>量：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144210" y="3573016"/>
            <a:ext cx="7214004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58888" lvl="1" indent="-1254125">
              <a:lnSpc>
                <a:spcPct val="114000"/>
              </a:lnSpc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 bit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電腦中最小的儲存單位（以小寫的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代表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bit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 marL="1258888" lvl="1" indent="-1254125">
              <a:lnSpc>
                <a:spcPct val="114000"/>
              </a:lnSpc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 Byte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8 bits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（以大寫的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代表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Byte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 marL="1258888" lvl="1" indent="-1254125">
              <a:lnSpc>
                <a:spcPct val="114000"/>
              </a:lnSpc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 KB (Kilobyte)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Bytes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（約等於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Bytes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 marL="1258888" lvl="1" indent="-1254125">
              <a:lnSpc>
                <a:spcPct val="114000"/>
              </a:lnSpc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 MB (Megabyte)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KB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Bytes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（ 約等於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Bytes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 marL="1258888" lvl="1" indent="-1254125">
              <a:lnSpc>
                <a:spcPct val="114000"/>
              </a:lnSpc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 GB (Gigabyte)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MB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Bytes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（ 約等於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Bytes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 marL="1258888" lvl="1" indent="-1254125">
              <a:lnSpc>
                <a:spcPct val="114000"/>
              </a:lnSpc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 TB (Terabyte)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GB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Bytes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（ 約等於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Bytes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 marL="1258888" lvl="1" indent="-1254125">
              <a:lnSpc>
                <a:spcPct val="114000"/>
              </a:lnSpc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 PB (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Petabyte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TB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＝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Bytes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（ 約等於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Bytes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b="1" baseline="-25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7"/>
          <p:cNvGrpSpPr/>
          <p:nvPr/>
        </p:nvGrpSpPr>
        <p:grpSpPr>
          <a:xfrm>
            <a:off x="0" y="6104125"/>
            <a:ext cx="6516217" cy="781259"/>
            <a:chOff x="251521" y="1844824"/>
            <a:chExt cx="7672279" cy="919865"/>
          </a:xfrm>
        </p:grpSpPr>
        <p:sp>
          <p:nvSpPr>
            <p:cNvPr id="7" name="矩形 8">
              <a:hlinkClick r:id="rId3"/>
            </p:cNvPr>
            <p:cNvSpPr/>
            <p:nvPr/>
          </p:nvSpPr>
          <p:spPr>
            <a:xfrm>
              <a:off x="717244" y="2194104"/>
              <a:ext cx="6697857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影片充電站：數位資料容量單位的演進影片（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1:43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0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061" y="1916952"/>
              <a:ext cx="847739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69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數位、類比與</a:t>
            </a:r>
            <a:r>
              <a:rPr lang="zh-TW" altLang="en-US" b="1" dirty="0" smtClean="0">
                <a:solidFill>
                  <a:srgbClr val="7030A0"/>
                </a:solidFill>
              </a:rPr>
              <a:t>數位化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b="1" dirty="0" smtClean="0">
                <a:solidFill>
                  <a:srgbClr val="C00000"/>
                </a:solidFill>
              </a:rPr>
              <a:t>類比</a:t>
            </a:r>
            <a:r>
              <a:rPr lang="en-US" altLang="zh-TW" b="1" dirty="0">
                <a:solidFill>
                  <a:srgbClr val="C00000"/>
                </a:solidFill>
              </a:rPr>
              <a:t>(analog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zh-TW" altLang="en-US" dirty="0"/>
              <a:t>在自然生活中，大多數的事物是以「類比」形態</a:t>
            </a:r>
            <a:r>
              <a:rPr lang="zh-TW" altLang="en-US" dirty="0" smtClean="0"/>
              <a:t>呈現。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類比資料</a:t>
            </a:r>
            <a:r>
              <a:rPr lang="zh-TW" altLang="en-US" dirty="0"/>
              <a:t>的間距可以做到無限</a:t>
            </a:r>
            <a:r>
              <a:rPr lang="zh-TW" altLang="en-US" dirty="0" smtClean="0"/>
              <a:t>分割</a:t>
            </a:r>
            <a:r>
              <a:rPr lang="zh-TW" altLang="en-US" dirty="0"/>
              <a:t>，能反映出不同時間點的變化，屬於</a:t>
            </a:r>
            <a:r>
              <a:rPr lang="zh-TW" altLang="en-US" dirty="0" smtClean="0">
                <a:solidFill>
                  <a:srgbClr val="FF0000"/>
                </a:solidFill>
              </a:rPr>
              <a:t>連續性的</a:t>
            </a:r>
            <a:r>
              <a:rPr lang="zh-TW" altLang="en-US" dirty="0">
                <a:solidFill>
                  <a:srgbClr val="FF0000"/>
                </a:solidFill>
              </a:rPr>
              <a:t>資料</a:t>
            </a:r>
            <a:r>
              <a:rPr lang="zh-TW" altLang="en-US" dirty="0"/>
              <a:t>呈現方式。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880452"/>
            <a:ext cx="6076459" cy="242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62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zh-TW" altLang="en-US" b="1" dirty="0" smtClean="0">
                <a:solidFill>
                  <a:srgbClr val="C00000"/>
                </a:solidFill>
              </a:rPr>
              <a:t>數位</a:t>
            </a:r>
            <a:r>
              <a:rPr lang="en-US" altLang="zh-TW" b="1" dirty="0">
                <a:solidFill>
                  <a:srgbClr val="C00000"/>
                </a:solidFill>
              </a:rPr>
              <a:t>(digital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2"/>
            <a:r>
              <a:rPr lang="zh-TW" altLang="en-US" dirty="0" smtClean="0"/>
              <a:t>數位資料是從</a:t>
            </a:r>
            <a:r>
              <a:rPr lang="zh-TW" altLang="en-US" dirty="0"/>
              <a:t>真實的資料中以</a:t>
            </a:r>
            <a:r>
              <a:rPr lang="zh-TW" altLang="en-US" dirty="0" smtClean="0"/>
              <a:t>有限</a:t>
            </a:r>
            <a:r>
              <a:rPr lang="zh-TW" altLang="en-US" dirty="0"/>
              <a:t>的方式，截取接近的數據來呈現，屬於</a:t>
            </a:r>
            <a:r>
              <a:rPr lang="zh-TW" altLang="en-US" dirty="0" smtClean="0">
                <a:solidFill>
                  <a:srgbClr val="FF0000"/>
                </a:solidFill>
              </a:rPr>
              <a:t>離散的</a:t>
            </a:r>
            <a:r>
              <a:rPr lang="zh-TW" altLang="en-US" dirty="0">
                <a:solidFill>
                  <a:srgbClr val="FF0000"/>
                </a:solidFill>
              </a:rPr>
              <a:t>資料</a:t>
            </a:r>
            <a:r>
              <a:rPr lang="zh-TW" altLang="en-US" dirty="0"/>
              <a:t>呈現方式。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1714480" y="2923652"/>
            <a:ext cx="6758832" cy="3720058"/>
            <a:chOff x="1763688" y="2857496"/>
            <a:chExt cx="6758832" cy="3720058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217536"/>
              <a:ext cx="4970747" cy="336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圓角矩形圖說文字 5"/>
            <p:cNvSpPr/>
            <p:nvPr/>
          </p:nvSpPr>
          <p:spPr>
            <a:xfrm>
              <a:off x="6146256" y="2857496"/>
              <a:ext cx="2376264" cy="1224136"/>
            </a:xfrm>
            <a:prstGeom prst="wedgeRoundRectCallout">
              <a:avLst>
                <a:gd name="adj1" fmla="val -48706"/>
                <a:gd name="adj2" fmla="val 66904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溫度計使用數位的方式表示氣溫，會顯示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最接近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的數據。</a:t>
              </a: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32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86301" y="89563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數位、類比與數位化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8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403874"/>
            <a:ext cx="5629284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algn="just"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</a:rPr>
              <a:t>類比與數位</a:t>
            </a:r>
            <a:r>
              <a:rPr lang="zh-TW" altLang="en-US" b="1" dirty="0" smtClean="0">
                <a:solidFill>
                  <a:srgbClr val="C00000"/>
                </a:solidFill>
              </a:rPr>
              <a:t>轉換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將</a:t>
            </a:r>
            <a:r>
              <a:rPr lang="zh-TW" altLang="en-US" dirty="0"/>
              <a:t>聲音、</a:t>
            </a:r>
            <a:r>
              <a:rPr lang="zh-TW" altLang="en-US" dirty="0" smtClean="0"/>
              <a:t>影像等</a:t>
            </a:r>
            <a:r>
              <a:rPr lang="zh-TW" altLang="en-US" dirty="0"/>
              <a:t>資料變成電腦可以處理的格式</a:t>
            </a:r>
            <a:r>
              <a:rPr lang="zh-TW" altLang="en-US" dirty="0" smtClean="0"/>
              <a:t>，就</a:t>
            </a:r>
            <a:r>
              <a:rPr lang="zh-TW" altLang="en-US" dirty="0"/>
              <a:t>必須透過類比</a:t>
            </a:r>
            <a:r>
              <a:rPr lang="zh-TW" altLang="en-US" dirty="0" smtClean="0"/>
              <a:t>轉數位的</a:t>
            </a:r>
            <a:r>
              <a:rPr lang="zh-TW" altLang="en-US" dirty="0"/>
              <a:t>程序，轉換為二進位型態</a:t>
            </a:r>
            <a:r>
              <a:rPr lang="zh-TW" altLang="en-US" dirty="0" smtClean="0"/>
              <a:t>的數位訊號資料，而這種過程就</a:t>
            </a:r>
            <a:r>
              <a:rPr lang="zh-TW" altLang="en-US" dirty="0"/>
              <a:t>稱為</a:t>
            </a:r>
            <a:r>
              <a:rPr lang="zh-TW" altLang="en-US" dirty="0" smtClean="0">
                <a:solidFill>
                  <a:srgbClr val="FF0000"/>
                </a:solidFill>
              </a:rPr>
              <a:t>數位化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</a:rPr>
              <a:t>Digitize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571612"/>
            <a:ext cx="2472639" cy="472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786301" y="89563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數位、類比與數位化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32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3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510" y="3793054"/>
            <a:ext cx="615176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zh-TW" altLang="en-US" b="1" dirty="0">
                <a:solidFill>
                  <a:srgbClr val="C00000"/>
                </a:solidFill>
              </a:rPr>
              <a:t>資料</a:t>
            </a:r>
            <a:r>
              <a:rPr lang="zh-TW" altLang="en-US" b="1" dirty="0" smtClean="0">
                <a:solidFill>
                  <a:srgbClr val="C00000"/>
                </a:solidFill>
              </a:rPr>
              <a:t>數位化的優點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/>
            <a:r>
              <a:rPr lang="zh-TW" altLang="en-US" dirty="0" smtClean="0"/>
              <a:t>可整合多種資料內容傳送。</a:t>
            </a:r>
          </a:p>
          <a:p>
            <a:pPr lvl="2"/>
            <a:r>
              <a:rPr lang="zh-TW" altLang="en-US" dirty="0" smtClean="0"/>
              <a:t>可進行加密、壓縮、錯誤檢查。</a:t>
            </a:r>
          </a:p>
          <a:p>
            <a:pPr lvl="2"/>
            <a:r>
              <a:rPr lang="zh-TW" altLang="en-US" dirty="0" smtClean="0"/>
              <a:t>儲存、維護成本低廉。</a:t>
            </a:r>
          </a:p>
          <a:p>
            <a:pPr lvl="2"/>
            <a:r>
              <a:rPr lang="zh-TW" altLang="en-US" dirty="0" smtClean="0"/>
              <a:t>數位信號有較佳的抗干擾能力。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32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86301" y="89563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數位、類比與數位化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10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dirty="0" smtClean="0"/>
              <a:t>數位轉類比：</a:t>
            </a:r>
            <a:endParaRPr lang="en-US" altLang="zh-TW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18358"/>
            <a:ext cx="8590556" cy="39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33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86301" y="89563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數位、類比與數位化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86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1-1.1</a:t>
            </a:r>
            <a:r>
              <a:rPr lang="zh-TW" altLang="en-US" dirty="0" smtClean="0"/>
              <a:t> 資訊科學</a:t>
            </a:r>
            <a:r>
              <a:rPr lang="zh-TW" altLang="en-US" dirty="0"/>
              <a:t>本質與內涵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</a:rPr>
              <a:t>智慧型運輸</a:t>
            </a:r>
            <a:r>
              <a:rPr lang="zh-TW" altLang="en-US" b="1" dirty="0" smtClean="0">
                <a:solidFill>
                  <a:srgbClr val="C00000"/>
                </a:solidFill>
              </a:rPr>
              <a:t>系統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大眾</a:t>
            </a:r>
            <a:r>
              <a:rPr lang="zh-TW" altLang="en-US" dirty="0"/>
              <a:t>運輸常會利用電腦</a:t>
            </a:r>
            <a:r>
              <a:rPr lang="zh-TW" altLang="en-US" dirty="0" smtClean="0"/>
              <a:t>模擬計算</a:t>
            </a:r>
            <a:r>
              <a:rPr lang="zh-TW" altLang="en-US" dirty="0"/>
              <a:t>出安全的行駛路線、車速以及</a:t>
            </a:r>
            <a:r>
              <a:rPr lang="zh-TW" altLang="en-US" dirty="0" smtClean="0"/>
              <a:t>班次規劃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常見的智慧型</a:t>
            </a:r>
            <a:r>
              <a:rPr lang="zh-TW" altLang="en-US" dirty="0"/>
              <a:t>運輸系統</a:t>
            </a:r>
            <a:r>
              <a:rPr lang="zh-TW" altLang="en-US" dirty="0" smtClean="0"/>
              <a:t>應用有</a:t>
            </a:r>
            <a:r>
              <a:rPr lang="en-US" altLang="zh-TW" dirty="0" smtClean="0"/>
              <a:t>…</a:t>
            </a:r>
          </a:p>
          <a:p>
            <a:pPr lvl="3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捷運系統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飛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航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時刻表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571876"/>
            <a:ext cx="3528392" cy="2650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60617" y="89563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資訊科技的研究領域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073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1-3.1</a:t>
            </a:r>
            <a:r>
              <a:rPr lang="zh-TW" altLang="en-US" dirty="0" smtClean="0"/>
              <a:t> 數位化</a:t>
            </a:r>
            <a:r>
              <a:rPr lang="zh-TW" altLang="en-US" dirty="0"/>
              <a:t>觀念與二進位系統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dirty="0" smtClean="0"/>
              <a:t>類比轉數位：</a:t>
            </a:r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33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150" y="2143116"/>
            <a:ext cx="8587130" cy="40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786301" y="89563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數位、類比與數位化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7"/>
          <p:cNvGrpSpPr/>
          <p:nvPr/>
        </p:nvGrpSpPr>
        <p:grpSpPr>
          <a:xfrm>
            <a:off x="0" y="6104125"/>
            <a:ext cx="7668345" cy="781259"/>
            <a:chOff x="251521" y="1844824"/>
            <a:chExt cx="9028809" cy="919865"/>
          </a:xfrm>
        </p:grpSpPr>
        <p:sp>
          <p:nvSpPr>
            <p:cNvPr id="10" name="矩形 8">
              <a:hlinkClick r:id="rId4"/>
            </p:cNvPr>
            <p:cNvSpPr/>
            <p:nvPr/>
          </p:nvSpPr>
          <p:spPr>
            <a:xfrm>
              <a:off x="717246" y="2194104"/>
              <a:ext cx="8054386" cy="42386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52000" rIns="252000"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影片充電站：類比與數位音訊在電腦中的運作原理影片（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5:11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1" name="Picture 4" descr="C:\Documents and Settings\Chen\My Documents\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844824"/>
              <a:ext cx="847738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Documents and Settings\Chen\My Documents\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591" y="1916952"/>
              <a:ext cx="847739" cy="8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56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1-3.2</a:t>
            </a:r>
            <a:r>
              <a:rPr lang="zh-TW" altLang="en-US" dirty="0" smtClean="0"/>
              <a:t> 基本</a:t>
            </a:r>
            <a:r>
              <a:rPr lang="zh-TW" altLang="en-US" dirty="0"/>
              <a:t>數位邏輯處理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/>
              <a:t>電腦是由許多電子元件組成的產物</a:t>
            </a:r>
            <a:r>
              <a:rPr lang="zh-TW" altLang="en-US" dirty="0" smtClean="0"/>
              <a:t>，不同</a:t>
            </a:r>
            <a:r>
              <a:rPr lang="zh-TW" altLang="en-US" dirty="0"/>
              <a:t>的電子元件能夠產生不同的功能，就在於</a:t>
            </a:r>
            <a:r>
              <a:rPr lang="zh-TW" altLang="en-US" dirty="0" smtClean="0"/>
              <a:t>它們的</a:t>
            </a:r>
            <a:r>
              <a:rPr lang="zh-TW" altLang="en-US" dirty="0"/>
              <a:t>數位電路是由多種</a:t>
            </a:r>
            <a:r>
              <a:rPr lang="zh-TW" altLang="en-US" dirty="0">
                <a:solidFill>
                  <a:srgbClr val="FF0000"/>
                </a:solidFill>
              </a:rPr>
              <a:t>邏輯閘</a:t>
            </a:r>
            <a:r>
              <a:rPr lang="en-US" altLang="zh-TW" dirty="0">
                <a:solidFill>
                  <a:srgbClr val="FF0000"/>
                </a:solidFill>
              </a:rPr>
              <a:t>(logic gate) </a:t>
            </a:r>
            <a:r>
              <a:rPr lang="zh-TW" altLang="en-US" dirty="0"/>
              <a:t>組合而成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66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1-3.2</a:t>
            </a:r>
            <a:r>
              <a:rPr lang="zh-TW" altLang="en-US" dirty="0" smtClean="0"/>
              <a:t> 基本</a:t>
            </a:r>
            <a:r>
              <a:rPr lang="zh-TW" altLang="en-US" dirty="0"/>
              <a:t>數位邏輯處理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7030A0"/>
                </a:solidFill>
              </a:rPr>
              <a:t>邏輯</a:t>
            </a:r>
            <a:r>
              <a:rPr lang="zh-TW" altLang="en-US" b="1" dirty="0" smtClean="0">
                <a:solidFill>
                  <a:srgbClr val="7030A0"/>
                </a:solidFill>
              </a:rPr>
              <a:t>閘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一種</a:t>
            </a:r>
            <a:r>
              <a:rPr lang="zh-TW" altLang="en-US" dirty="0"/>
              <a:t>能對一或多個輸入訊號作運算，並產生輸出訊號的</a:t>
            </a:r>
            <a:r>
              <a:rPr lang="zh-TW" altLang="en-US" dirty="0" smtClean="0"/>
              <a:t>電子電路</a:t>
            </a:r>
            <a:r>
              <a:rPr lang="zh-TW" altLang="en-US" dirty="0"/>
              <a:t>，由於電子訊號都只有兩種值</a:t>
            </a:r>
            <a:r>
              <a:rPr lang="zh-TW" altLang="en-US" dirty="0" smtClean="0"/>
              <a:t>，因此</a:t>
            </a:r>
            <a:r>
              <a:rPr lang="zh-TW" altLang="en-US" dirty="0"/>
              <a:t>可將</a:t>
            </a:r>
            <a:r>
              <a:rPr lang="zh-TW" altLang="en-US" dirty="0">
                <a:solidFill>
                  <a:srgbClr val="FF0000"/>
                </a:solidFill>
              </a:rPr>
              <a:t>高電壓定義成邏輯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 smtClean="0"/>
              <a:t>，而</a:t>
            </a:r>
            <a:r>
              <a:rPr lang="zh-TW" altLang="en-US" dirty="0"/>
              <a:t>將</a:t>
            </a:r>
            <a:r>
              <a:rPr lang="zh-TW" altLang="en-US" dirty="0">
                <a:solidFill>
                  <a:srgbClr val="FF0000"/>
                </a:solidFill>
              </a:rPr>
              <a:t>低電壓定義成邏輯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1-3.2</a:t>
            </a:r>
            <a:r>
              <a:rPr lang="zh-TW" altLang="en-US" dirty="0" smtClean="0"/>
              <a:t> 基本</a:t>
            </a:r>
            <a:r>
              <a:rPr lang="zh-TW" altLang="en-US" dirty="0"/>
              <a:t>數位邏輯處理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zh-TW" altLang="en-US" b="1" dirty="0">
                <a:solidFill>
                  <a:srgbClr val="C00000"/>
                </a:solidFill>
              </a:rPr>
              <a:t>反</a:t>
            </a:r>
            <a:r>
              <a:rPr lang="zh-TW" altLang="en-US" b="1" dirty="0" smtClean="0">
                <a:solidFill>
                  <a:srgbClr val="C00000"/>
                </a:solidFill>
              </a:rPr>
              <a:t>閘</a:t>
            </a:r>
            <a:r>
              <a:rPr lang="en-US" altLang="zh-TW" b="1" dirty="0" smtClean="0">
                <a:solidFill>
                  <a:srgbClr val="C00000"/>
                </a:solidFill>
              </a:rPr>
              <a:t>(NOT gate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/>
            <a:r>
              <a:rPr lang="zh-TW" altLang="en-US" dirty="0" smtClean="0"/>
              <a:t>負責</a:t>
            </a:r>
            <a:r>
              <a:rPr lang="zh-TW" altLang="en-US" dirty="0"/>
              <a:t>反相運算的邏輯閘，有一個輸入端和一個輸出</a:t>
            </a:r>
            <a:r>
              <a:rPr lang="zh-TW" altLang="en-US" dirty="0" smtClean="0"/>
              <a:t>端：</a:t>
            </a:r>
            <a:endParaRPr lang="en-US" altLang="zh-TW" dirty="0" smtClean="0"/>
          </a:p>
          <a:p>
            <a:pPr lvl="3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若輸入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的結果為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真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則輸出結果為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假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若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輸入的結果為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假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則輸出結果為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真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571604" y="3335902"/>
            <a:ext cx="6994696" cy="2736304"/>
            <a:chOff x="1763688" y="3789040"/>
            <a:chExt cx="6994696" cy="2736304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789040"/>
              <a:ext cx="4852002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圓角矩形圖說文字 4"/>
            <p:cNvSpPr/>
            <p:nvPr/>
          </p:nvSpPr>
          <p:spPr>
            <a:xfrm>
              <a:off x="6732240" y="3789040"/>
              <a:ext cx="2026144" cy="792088"/>
            </a:xfrm>
            <a:prstGeom prst="wedgeRoundRectCallout">
              <a:avLst>
                <a:gd name="adj1" fmla="val -50464"/>
                <a:gd name="adj2" fmla="val 64964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若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電源關閉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(0)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，則電燈開啟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(1)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。</a:t>
              </a: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632964" y="8956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邏輯閘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286644" y="6381328"/>
            <a:ext cx="176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34-35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33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045508" y="3440437"/>
            <a:ext cx="7812772" cy="2774645"/>
            <a:chOff x="1152286" y="3836474"/>
            <a:chExt cx="7812772" cy="277464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286" y="3836474"/>
              <a:ext cx="4968551" cy="277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圓角矩形圖說文字 4"/>
            <p:cNvSpPr/>
            <p:nvPr/>
          </p:nvSpPr>
          <p:spPr>
            <a:xfrm>
              <a:off x="6049399" y="3861048"/>
              <a:ext cx="2915659" cy="1080120"/>
            </a:xfrm>
            <a:prstGeom prst="wedgeRoundRectCallout">
              <a:avLst>
                <a:gd name="adj1" fmla="val -50464"/>
                <a:gd name="adj2" fmla="val 64964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若兩邊電源皆為開啟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(1,1)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，則電燈開啟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(1)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。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1-3.2</a:t>
            </a:r>
            <a:r>
              <a:rPr lang="zh-TW" altLang="en-US" dirty="0" smtClean="0"/>
              <a:t> 基本</a:t>
            </a:r>
            <a:r>
              <a:rPr lang="zh-TW" altLang="en-US" dirty="0"/>
              <a:t>數位邏輯處理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zh-TW" altLang="en-US" b="1" dirty="0">
                <a:solidFill>
                  <a:srgbClr val="C00000"/>
                </a:solidFill>
              </a:rPr>
              <a:t>且</a:t>
            </a:r>
            <a:r>
              <a:rPr lang="zh-TW" altLang="en-US" b="1" dirty="0" smtClean="0">
                <a:solidFill>
                  <a:srgbClr val="C00000"/>
                </a:solidFill>
              </a:rPr>
              <a:t>閘</a:t>
            </a:r>
            <a:r>
              <a:rPr lang="en-US" altLang="zh-TW" b="1" dirty="0">
                <a:solidFill>
                  <a:srgbClr val="C00000"/>
                </a:solidFill>
              </a:rPr>
              <a:t>(AND gate)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/>
            <a:r>
              <a:rPr lang="zh-TW" altLang="en-US" dirty="0"/>
              <a:t>負責且運算的邏輯閘</a:t>
            </a:r>
            <a:r>
              <a:rPr lang="zh-TW" altLang="en-US" dirty="0" smtClean="0"/>
              <a:t>，有</a:t>
            </a:r>
            <a:r>
              <a:rPr lang="zh-TW" altLang="en-US" dirty="0"/>
              <a:t>兩個</a:t>
            </a:r>
            <a:r>
              <a:rPr lang="zh-TW" altLang="en-US" dirty="0" smtClean="0"/>
              <a:t>以上輸入</a:t>
            </a:r>
            <a:r>
              <a:rPr lang="zh-TW" altLang="en-US" dirty="0"/>
              <a:t>端和一個輸出</a:t>
            </a:r>
            <a:r>
              <a:rPr lang="zh-TW" altLang="en-US" dirty="0" smtClean="0"/>
              <a:t>端：</a:t>
            </a:r>
            <a:endParaRPr lang="en-US" altLang="zh-TW" dirty="0" smtClean="0"/>
          </a:p>
          <a:p>
            <a:pPr lvl="3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若任何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一個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輸入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端為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假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時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，輸出端必為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假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僅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在輸入端全部為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真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時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，輸出端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才會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真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32963" y="8956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邏輯閘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286644" y="6381328"/>
            <a:ext cx="176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34-35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7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1-3.2</a:t>
            </a:r>
            <a:r>
              <a:rPr lang="zh-TW" altLang="en-US" dirty="0" smtClean="0"/>
              <a:t> 基本</a:t>
            </a:r>
            <a:r>
              <a:rPr lang="zh-TW" altLang="en-US" dirty="0"/>
              <a:t>數位邏輯處理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zh-TW" altLang="en-US" b="1" dirty="0">
                <a:solidFill>
                  <a:srgbClr val="C00000"/>
                </a:solidFill>
              </a:rPr>
              <a:t>或</a:t>
            </a:r>
            <a:r>
              <a:rPr lang="zh-TW" altLang="en-US" b="1" dirty="0" smtClean="0">
                <a:solidFill>
                  <a:srgbClr val="C00000"/>
                </a:solidFill>
              </a:rPr>
              <a:t>閘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en-US" altLang="zh-TW" b="1" dirty="0">
                <a:solidFill>
                  <a:srgbClr val="C00000"/>
                </a:solidFill>
              </a:rPr>
              <a:t>OR gate) 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/>
            <a:r>
              <a:rPr lang="zh-TW" altLang="en-US" dirty="0"/>
              <a:t>負責或運算的邏輯閘，有兩個</a:t>
            </a:r>
            <a:r>
              <a:rPr lang="zh-TW" altLang="en-US" dirty="0" smtClean="0"/>
              <a:t>以上輸入</a:t>
            </a:r>
            <a:r>
              <a:rPr lang="zh-TW" altLang="en-US" dirty="0"/>
              <a:t>端和一個輸出</a:t>
            </a:r>
            <a:r>
              <a:rPr lang="zh-TW" altLang="en-US" dirty="0" smtClean="0"/>
              <a:t>端：</a:t>
            </a:r>
            <a:endParaRPr lang="en-US" altLang="zh-TW" dirty="0" smtClean="0"/>
          </a:p>
          <a:p>
            <a:pPr lvl="3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若任何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一個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輸入端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真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時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，輸出端必為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真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僅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在輸入端全部為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假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時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，輸出端才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會為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假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584902" y="3357562"/>
            <a:ext cx="7344816" cy="2930923"/>
            <a:chOff x="1691680" y="3846646"/>
            <a:chExt cx="7344816" cy="2930923"/>
          </a:xfrm>
        </p:grpSpPr>
        <p:sp>
          <p:nvSpPr>
            <p:cNvPr id="5" name="圓角矩形圖說文字 4"/>
            <p:cNvSpPr/>
            <p:nvPr/>
          </p:nvSpPr>
          <p:spPr>
            <a:xfrm>
              <a:off x="6588224" y="3861048"/>
              <a:ext cx="2448272" cy="1080120"/>
            </a:xfrm>
            <a:prstGeom prst="wedgeRoundRectCallout">
              <a:avLst>
                <a:gd name="adj1" fmla="val -50464"/>
                <a:gd name="adj2" fmla="val 64964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若兩邊電源任一邊為開啟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(1,0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0,1 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或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1,1)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則電燈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開啟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(1)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846646"/>
              <a:ext cx="4824536" cy="293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字方塊 7"/>
          <p:cNvSpPr txBox="1"/>
          <p:nvPr/>
        </p:nvSpPr>
        <p:spPr>
          <a:xfrm>
            <a:off x="6632963" y="8956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邏輯閘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286644" y="6381328"/>
            <a:ext cx="176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34-35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92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1-3.2</a:t>
            </a:r>
            <a:r>
              <a:rPr lang="zh-TW" altLang="en-US" dirty="0" smtClean="0"/>
              <a:t> 基本</a:t>
            </a:r>
            <a:r>
              <a:rPr lang="zh-TW" altLang="en-US" dirty="0"/>
              <a:t>數位邏輯處理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zh-TW" altLang="en-US" b="1" dirty="0">
                <a:solidFill>
                  <a:srgbClr val="C00000"/>
                </a:solidFill>
              </a:rPr>
              <a:t>互斥</a:t>
            </a:r>
            <a:r>
              <a:rPr lang="zh-TW" altLang="en-US" b="1" dirty="0" smtClean="0">
                <a:solidFill>
                  <a:srgbClr val="C00000"/>
                </a:solidFill>
              </a:rPr>
              <a:t>閘</a:t>
            </a:r>
            <a:r>
              <a:rPr lang="en-US" altLang="zh-TW" b="1" dirty="0" smtClean="0">
                <a:solidFill>
                  <a:srgbClr val="C00000"/>
                </a:solidFill>
              </a:rPr>
              <a:t>(XOR </a:t>
            </a:r>
            <a:r>
              <a:rPr lang="en-US" altLang="zh-TW" b="1" dirty="0">
                <a:solidFill>
                  <a:srgbClr val="C00000"/>
                </a:solidFill>
              </a:rPr>
              <a:t>gate)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/>
            <a:r>
              <a:rPr lang="zh-TW" altLang="en-US" dirty="0" smtClean="0"/>
              <a:t>有</a:t>
            </a:r>
            <a:r>
              <a:rPr lang="zh-TW" altLang="en-US" dirty="0"/>
              <a:t>兩個輸入端和一個輸出端</a:t>
            </a:r>
            <a:r>
              <a:rPr lang="zh-TW" altLang="en-US" dirty="0" smtClean="0"/>
              <a:t>，當</a:t>
            </a:r>
            <a:r>
              <a:rPr lang="zh-TW" altLang="en-US" dirty="0"/>
              <a:t>兩個輸入端的狀態相同</a:t>
            </a:r>
            <a:r>
              <a:rPr lang="zh-TW" altLang="en-US" dirty="0" smtClean="0"/>
              <a:t>時，輸出</a:t>
            </a:r>
            <a:r>
              <a:rPr lang="zh-TW" altLang="en-US" dirty="0"/>
              <a:t>端必為</a:t>
            </a:r>
            <a:r>
              <a:rPr lang="en-US" altLang="zh-TW" dirty="0"/>
              <a:t>0</a:t>
            </a:r>
            <a:r>
              <a:rPr lang="zh-TW" altLang="en-US" dirty="0"/>
              <a:t>（假），只有兩個輸入端的狀態不相同時，輸出端才會為</a:t>
            </a:r>
            <a:r>
              <a:rPr lang="en-US" altLang="zh-TW" dirty="0"/>
              <a:t>1</a:t>
            </a:r>
            <a:r>
              <a:rPr lang="zh-TW" altLang="en-US" dirty="0"/>
              <a:t>（真</a:t>
            </a:r>
            <a:r>
              <a:rPr lang="zh-TW" altLang="en-US" dirty="0" smtClean="0"/>
              <a:t>）。</a:t>
            </a:r>
            <a:endParaRPr lang="en-US" altLang="zh-TW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28596" y="3321152"/>
            <a:ext cx="8358246" cy="2893930"/>
            <a:chOff x="777445" y="3847438"/>
            <a:chExt cx="8358246" cy="2893930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45" y="3847438"/>
              <a:ext cx="4738639" cy="289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圓角矩形圖說文字 4"/>
            <p:cNvSpPr/>
            <p:nvPr/>
          </p:nvSpPr>
          <p:spPr>
            <a:xfrm>
              <a:off x="5377234" y="3847438"/>
              <a:ext cx="3758457" cy="1080120"/>
            </a:xfrm>
            <a:prstGeom prst="wedgeRoundRectCallout">
              <a:avLst>
                <a:gd name="adj1" fmla="val -50464"/>
                <a:gd name="adj2" fmla="val 64964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若兩邊電源狀態不相同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(1,0 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或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0,1)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，則電燈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開啟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(1)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。</a:t>
              </a: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6632963" y="8956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邏輯閘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286644" y="6381328"/>
            <a:ext cx="176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34-35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2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1-3.2</a:t>
            </a:r>
            <a:r>
              <a:rPr lang="zh-TW" altLang="en-US" dirty="0" smtClean="0"/>
              <a:t> 基本</a:t>
            </a:r>
            <a:r>
              <a:rPr lang="zh-TW" altLang="en-US" dirty="0"/>
              <a:t>數位邏輯處理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dirty="0" smtClean="0"/>
              <a:t>邏輯閘的真值表：</a:t>
            </a:r>
            <a:endParaRPr lang="en-US" altLang="zh-TW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6632963" y="8956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邏輯閘</a:t>
            </a:r>
            <a:endParaRPr lang="en-US" altLang="zh-TW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35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714350" y="2428868"/>
          <a:ext cx="7643866" cy="2743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00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X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Y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NOT</a:t>
                      </a:r>
                      <a:r>
                        <a:rPr lang="en-US" altLang="zh-TW" sz="2400" baseline="0" dirty="0" smtClean="0"/>
                        <a:t> X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X AND Y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X OR Y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X XOR Y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邏輯閘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2380793" y="4767274"/>
            <a:ext cx="5756469" cy="447676"/>
            <a:chOff x="2380793" y="4767274"/>
            <a:chExt cx="5756469" cy="447676"/>
          </a:xfrm>
        </p:grpSpPr>
        <p:pic>
          <p:nvPicPr>
            <p:cNvPr id="14" name="圖片 13" descr="2015-07-22_20573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0793" y="4767274"/>
              <a:ext cx="1077222" cy="447676"/>
            </a:xfrm>
            <a:prstGeom prst="rect">
              <a:avLst/>
            </a:prstGeom>
          </p:spPr>
        </p:pic>
        <p:pic>
          <p:nvPicPr>
            <p:cNvPr id="17" name="圖片 16" descr="2015-07-22_20573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9058" y="4768642"/>
              <a:ext cx="1077222" cy="444939"/>
            </a:xfrm>
            <a:prstGeom prst="rect">
              <a:avLst/>
            </a:prstGeom>
          </p:spPr>
        </p:pic>
        <p:pic>
          <p:nvPicPr>
            <p:cNvPr id="18" name="圖片 17" descr="2015-07-22_20573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9759" y="4767274"/>
              <a:ext cx="907787" cy="447676"/>
            </a:xfrm>
            <a:prstGeom prst="rect">
              <a:avLst/>
            </a:prstGeom>
          </p:spPr>
        </p:pic>
        <p:pic>
          <p:nvPicPr>
            <p:cNvPr id="19" name="圖片 18" descr="2015-07-22_20573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4619" y="4767274"/>
              <a:ext cx="1052643" cy="447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0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課外補充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利用邏輯閘組合出半加法器及全加法器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lvl="1"/>
            <a:r>
              <a:rPr lang="zh-TW" altLang="en-US" dirty="0" smtClean="0"/>
              <a:t>半加法器</a:t>
            </a:r>
          </a:p>
          <a:p>
            <a:pPr lvl="2"/>
            <a:r>
              <a:rPr lang="zh-TW" altLang="en-US" dirty="0" smtClean="0"/>
              <a:t>為了將兩個一位元二進制數相加，利用一個</a:t>
            </a:r>
            <a:r>
              <a:rPr lang="en-US" altLang="zh-TW" dirty="0" smtClean="0"/>
              <a:t>AND</a:t>
            </a:r>
            <a:r>
              <a:rPr lang="zh-TW" altLang="en-US" dirty="0" smtClean="0"/>
              <a:t>閘與一個</a:t>
            </a:r>
            <a:r>
              <a:rPr lang="en-US" altLang="zh-TW" dirty="0" smtClean="0"/>
              <a:t>XOR</a:t>
            </a:r>
            <a:r>
              <a:rPr lang="zh-TW" altLang="en-US" dirty="0" smtClean="0"/>
              <a:t>閘組合，</a:t>
            </a:r>
            <a:r>
              <a:rPr lang="en-US" altLang="zh-TW" dirty="0" smtClean="0"/>
              <a:t>XOR</a:t>
            </a:r>
            <a:r>
              <a:rPr lang="zh-TW" altLang="en-US" dirty="0" smtClean="0"/>
              <a:t>閘負責產生兩數和</a:t>
            </a:r>
            <a:r>
              <a:rPr lang="en-US" altLang="zh-TW" dirty="0" smtClean="0"/>
              <a:t>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AND</a:t>
            </a:r>
            <a:r>
              <a:rPr lang="zh-TW" altLang="en-US" dirty="0" smtClean="0"/>
              <a:t>閘來表示進位訊號</a:t>
            </a:r>
            <a:r>
              <a:rPr lang="en-US" altLang="zh-TW" dirty="0" smtClean="0"/>
              <a:t>C</a:t>
            </a:r>
            <a:r>
              <a:rPr lang="zh-TW" altLang="en-US" dirty="0" smtClean="0"/>
              <a:t>（輸入兩個數相加溢出的高一位數值）。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24328" y="6381328"/>
            <a:ext cx="15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課本第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35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6610" name="Picture 2" descr="C:\Users\Bill\Desktop\圖片 0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8353398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96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隨堂練習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請同學連到</a:t>
            </a:r>
            <a:r>
              <a:rPr lang="en-US" altLang="zh-TW" dirty="0" smtClean="0">
                <a:hlinkClick r:id="rId2"/>
              </a:rPr>
              <a:t>http://logic.ly/</a:t>
            </a:r>
            <a:r>
              <a:rPr lang="zh-TW" altLang="en-US" dirty="0" smtClean="0"/>
              <a:t>網站，練習操作線上模擬閘道器的組合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287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DesignSlides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訂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66092"/>
    </a:hlink>
    <a:folHlink>
      <a:srgbClr val="36609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</TotalTime>
  <Words>5221</Words>
  <Application>Microsoft Office PowerPoint</Application>
  <PresentationFormat>如螢幕大小 (4:3)</PresentationFormat>
  <Paragraphs>872</Paragraphs>
  <Slides>99</Slides>
  <Notes>65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99</vt:i4>
      </vt:variant>
    </vt:vector>
  </HeadingPairs>
  <TitlesOfParts>
    <vt:vector size="106" baseType="lpstr">
      <vt:lpstr>Microsoft JhengHei</vt:lpstr>
      <vt:lpstr>Microsoft JhengHei</vt:lpstr>
      <vt:lpstr>新細明體</vt:lpstr>
      <vt:lpstr>Arial</vt:lpstr>
      <vt:lpstr>Calibri</vt:lpstr>
      <vt:lpstr>Wingdings</vt:lpstr>
      <vt:lpstr>GreenWave_BusDesignSlides</vt:lpstr>
      <vt:lpstr>第一章 　導　論</vt:lpstr>
      <vt:lpstr>1. 導論</vt:lpstr>
      <vt:lpstr>1-1 資訊科學的簡介</vt:lpstr>
      <vt:lpstr>1-1.1 資訊科學本質與內涵</vt:lpstr>
      <vt:lpstr>課外補充</vt:lpstr>
      <vt:lpstr>1-1.1 資訊科學本質與內涵</vt:lpstr>
      <vt:lpstr>1-1.1 資訊科學本質與內涵</vt:lpstr>
      <vt:lpstr>1-1.1 資訊科學本質與內涵</vt:lpstr>
      <vt:lpstr>1-1.1 資訊科學本質與內涵</vt:lpstr>
      <vt:lpstr>1-1.1 資訊科學本質與內涵</vt:lpstr>
      <vt:lpstr>課外補充</vt:lpstr>
      <vt:lpstr>課外補充</vt:lpstr>
      <vt:lpstr>1-1.1 資訊科學本質與內涵</vt:lpstr>
      <vt:lpstr>延伸學習</vt:lpstr>
      <vt:lpstr>延伸學習</vt:lpstr>
      <vt:lpstr>延伸學習</vt:lpstr>
      <vt:lpstr>延伸學習</vt:lpstr>
      <vt:lpstr>隨堂作業</vt:lpstr>
      <vt:lpstr>1-1.2 常見的電腦類型</vt:lpstr>
      <vt:lpstr>延伸學習</vt:lpstr>
      <vt:lpstr>1-1.2 常見的電腦類型</vt:lpstr>
      <vt:lpstr>1-1.2 常見的電腦類型</vt:lpstr>
      <vt:lpstr>1-1.2 常見的電腦類型</vt:lpstr>
      <vt:lpstr>1-1.2 常見的電腦類型</vt:lpstr>
      <vt:lpstr>1-1.2 常見的電腦類型</vt:lpstr>
      <vt:lpstr>延伸學習</vt:lpstr>
      <vt:lpstr>延伸學習</vt:lpstr>
      <vt:lpstr>課外補充</vt:lpstr>
      <vt:lpstr>課外補充</vt:lpstr>
      <vt:lpstr>1-1.3 生活中的資訊科技</vt:lpstr>
      <vt:lpstr>1-1.3 生活中的資訊科技</vt:lpstr>
      <vt:lpstr>PowerPoint 簡報</vt:lpstr>
      <vt:lpstr>延伸學習</vt:lpstr>
      <vt:lpstr>1-1.3 生活中的資訊科技</vt:lpstr>
      <vt:lpstr>延伸學習</vt:lpstr>
      <vt:lpstr>1-1.3 生活中的資訊科技</vt:lpstr>
      <vt:lpstr>課外補充</vt:lpstr>
      <vt:lpstr>1-1.3 生活中的資訊科技</vt:lpstr>
      <vt:lpstr>課外補充</vt:lpstr>
      <vt:lpstr>1-1.3 生活中的資訊科技</vt:lpstr>
      <vt:lpstr>延伸學習</vt:lpstr>
      <vt:lpstr>延伸學習</vt:lpstr>
      <vt:lpstr>課外補充</vt:lpstr>
      <vt:lpstr>隨堂練習</vt:lpstr>
      <vt:lpstr>PowerPoint 簡報</vt:lpstr>
      <vt:lpstr>1-2 資訊科學發展</vt:lpstr>
      <vt:lpstr>1-2.1 電腦的發展歷程</vt:lpstr>
      <vt:lpstr>1-2.1 電腦的發展歷程</vt:lpstr>
      <vt:lpstr>1-2.1 電腦的發展歷程</vt:lpstr>
      <vt:lpstr>1-2.1 電腦的發展歷程</vt:lpstr>
      <vt:lpstr>1-2.1 電腦的發展歷程</vt:lpstr>
      <vt:lpstr>1-2.1 電腦的發展歷程</vt:lpstr>
      <vt:lpstr>1-2.1 電腦的發展歷程</vt:lpstr>
      <vt:lpstr>1-2.1 電腦的發展歷程</vt:lpstr>
      <vt:lpstr>1-2.1 電腦的發展歷程</vt:lpstr>
      <vt:lpstr>1-2.1 電腦的發展歷程</vt:lpstr>
      <vt:lpstr>1-2.1 電腦的發展歷程</vt:lpstr>
      <vt:lpstr>1-2.1 電腦的發展歷程</vt:lpstr>
      <vt:lpstr>1-2.1 電腦的發展歷程</vt:lpstr>
      <vt:lpstr>1-2.1 電腦的發展歷程</vt:lpstr>
      <vt:lpstr>課外補充</vt:lpstr>
      <vt:lpstr>課外補充</vt:lpstr>
      <vt:lpstr>1-2.1 電腦的發展歷程</vt:lpstr>
      <vt:lpstr>1-2.1 電腦的發展歷程</vt:lpstr>
      <vt:lpstr>課外補充</vt:lpstr>
      <vt:lpstr>課外補充</vt:lpstr>
      <vt:lpstr>課外補充</vt:lpstr>
      <vt:lpstr>課外補充</vt:lpstr>
      <vt:lpstr>延伸學習</vt:lpstr>
      <vt:lpstr>隨堂作業</vt:lpstr>
      <vt:lpstr>PowerPoint 簡報</vt:lpstr>
      <vt:lpstr>1-3 電腦基本原理</vt:lpstr>
      <vt:lpstr>1-3.1 數位化觀念與二進位系統</vt:lpstr>
      <vt:lpstr>1-3.1 數位化觀念與二進位系統</vt:lpstr>
      <vt:lpstr>1-3.1 數位化觀念與二進位系統</vt:lpstr>
      <vt:lpstr>1-3.1 數位化觀念與二進位系統</vt:lpstr>
      <vt:lpstr>1-3.1 數位化觀念與二進位系統</vt:lpstr>
      <vt:lpstr>1-3.1 數位化觀念與二進位系統</vt:lpstr>
      <vt:lpstr>1-3.1 數位化觀念與二進位系統</vt:lpstr>
      <vt:lpstr>1-3.1 數位化觀念與二進位系統</vt:lpstr>
      <vt:lpstr>1-3.1 數位化觀念與二進位系統</vt:lpstr>
      <vt:lpstr>隨堂測驗</vt:lpstr>
      <vt:lpstr>PowerPoint 簡報</vt:lpstr>
      <vt:lpstr>1-3.1 數位化觀念與二進位系統</vt:lpstr>
      <vt:lpstr>1-3.1 數位化觀念與二進位系統</vt:lpstr>
      <vt:lpstr>1-3.1 數位化觀念與二進位系統</vt:lpstr>
      <vt:lpstr>1-3.1 數位化觀念與二進位系統</vt:lpstr>
      <vt:lpstr>1-3.1 數位化觀念與二進位系統</vt:lpstr>
      <vt:lpstr>1-3.1 數位化觀念與二進位系統</vt:lpstr>
      <vt:lpstr>1-3.1 數位化觀念與二進位系統</vt:lpstr>
      <vt:lpstr>1-3.2 基本數位邏輯處理</vt:lpstr>
      <vt:lpstr>1-3.2 基本數位邏輯處理</vt:lpstr>
      <vt:lpstr>1-3.2 基本數位邏輯處理</vt:lpstr>
      <vt:lpstr>1-3.2 基本數位邏輯處理</vt:lpstr>
      <vt:lpstr>1-3.2 基本數位邏輯處理</vt:lpstr>
      <vt:lpstr>1-3.2 基本數位邏輯處理</vt:lpstr>
      <vt:lpstr>1-3.2 基本數位邏輯處理</vt:lpstr>
      <vt:lpstr>課外補充</vt:lpstr>
      <vt:lpstr>隨堂練習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[商業交流]</dc:title>
  <dc:creator>214</dc:creator>
  <cp:lastModifiedBy>user</cp:lastModifiedBy>
  <cp:revision>368</cp:revision>
  <dcterms:created xsi:type="dcterms:W3CDTF">2013-07-15T00:48:03Z</dcterms:created>
  <dcterms:modified xsi:type="dcterms:W3CDTF">2017-10-20T01:50:48Z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